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70" r:id="rId1"/>
    <p:sldMasterId id="2147483767" r:id="rId2"/>
  </p:sldMasterIdLst>
  <p:notesMasterIdLst>
    <p:notesMasterId r:id="rId133"/>
  </p:notesMasterIdLst>
  <p:sldIdLst>
    <p:sldId id="313" r:id="rId3"/>
    <p:sldId id="314" r:id="rId4"/>
    <p:sldId id="315" r:id="rId5"/>
    <p:sldId id="316" r:id="rId6"/>
    <p:sldId id="317" r:id="rId7"/>
    <p:sldId id="318" r:id="rId8"/>
    <p:sldId id="319" r:id="rId9"/>
    <p:sldId id="320" r:id="rId10"/>
    <p:sldId id="486" r:id="rId11"/>
    <p:sldId id="493" r:id="rId12"/>
    <p:sldId id="487" r:id="rId13"/>
    <p:sldId id="478" r:id="rId14"/>
    <p:sldId id="479" r:id="rId15"/>
    <p:sldId id="480" r:id="rId16"/>
    <p:sldId id="481" r:id="rId17"/>
    <p:sldId id="482" r:id="rId18"/>
    <p:sldId id="476" r:id="rId19"/>
    <p:sldId id="484" r:id="rId20"/>
    <p:sldId id="485" r:id="rId21"/>
    <p:sldId id="483" r:id="rId22"/>
    <p:sldId id="477" r:id="rId23"/>
    <p:sldId id="488" r:id="rId24"/>
    <p:sldId id="459" r:id="rId25"/>
    <p:sldId id="460" r:id="rId26"/>
    <p:sldId id="473" r:id="rId27"/>
    <p:sldId id="475" r:id="rId28"/>
    <p:sldId id="469" r:id="rId29"/>
    <p:sldId id="489" r:id="rId30"/>
    <p:sldId id="322" r:id="rId31"/>
    <p:sldId id="494" r:id="rId32"/>
    <p:sldId id="321" r:id="rId33"/>
    <p:sldId id="470" r:id="rId34"/>
    <p:sldId id="490" r:id="rId35"/>
    <p:sldId id="491" r:id="rId36"/>
    <p:sldId id="396" r:id="rId37"/>
    <p:sldId id="522" r:id="rId38"/>
    <p:sldId id="397" r:id="rId39"/>
    <p:sldId id="523" r:id="rId40"/>
    <p:sldId id="400" r:id="rId41"/>
    <p:sldId id="401" r:id="rId42"/>
    <p:sldId id="403" r:id="rId43"/>
    <p:sldId id="524" r:id="rId44"/>
    <p:sldId id="468" r:id="rId45"/>
    <p:sldId id="467" r:id="rId46"/>
    <p:sldId id="404" r:id="rId47"/>
    <p:sldId id="466" r:id="rId48"/>
    <p:sldId id="472" r:id="rId49"/>
    <p:sldId id="492" r:id="rId50"/>
    <p:sldId id="495" r:id="rId51"/>
    <p:sldId id="419" r:id="rId52"/>
    <p:sldId id="421" r:id="rId53"/>
    <p:sldId id="422" r:id="rId54"/>
    <p:sldId id="525" r:id="rId55"/>
    <p:sldId id="424" r:id="rId56"/>
    <p:sldId id="425" r:id="rId57"/>
    <p:sldId id="496" r:id="rId58"/>
    <p:sldId id="497" r:id="rId59"/>
    <p:sldId id="405" r:id="rId60"/>
    <p:sldId id="407" r:id="rId61"/>
    <p:sldId id="408" r:id="rId62"/>
    <p:sldId id="409" r:id="rId63"/>
    <p:sldId id="438" r:id="rId64"/>
    <p:sldId id="498" r:id="rId65"/>
    <p:sldId id="499" r:id="rId66"/>
    <p:sldId id="412" r:id="rId67"/>
    <p:sldId id="413" r:id="rId68"/>
    <p:sldId id="414" r:id="rId69"/>
    <p:sldId id="415" r:id="rId70"/>
    <p:sldId id="416" r:id="rId71"/>
    <p:sldId id="417" r:id="rId72"/>
    <p:sldId id="418" r:id="rId73"/>
    <p:sldId id="441" r:id="rId74"/>
    <p:sldId id="500" r:id="rId75"/>
    <p:sldId id="502" r:id="rId76"/>
    <p:sldId id="509" r:id="rId77"/>
    <p:sldId id="430" r:id="rId78"/>
    <p:sldId id="431" r:id="rId79"/>
    <p:sldId id="432" r:id="rId80"/>
    <p:sldId id="433" r:id="rId81"/>
    <p:sldId id="434" r:id="rId82"/>
    <p:sldId id="435" r:id="rId83"/>
    <p:sldId id="436" r:id="rId84"/>
    <p:sldId id="437" r:id="rId85"/>
    <p:sldId id="512" r:id="rId86"/>
    <p:sldId id="513" r:id="rId87"/>
    <p:sldId id="501" r:id="rId88"/>
    <p:sldId id="515" r:id="rId89"/>
    <p:sldId id="474" r:id="rId90"/>
    <p:sldId id="510" r:id="rId91"/>
    <p:sldId id="516" r:id="rId92"/>
    <p:sldId id="518" r:id="rId93"/>
    <p:sldId id="517" r:id="rId94"/>
    <p:sldId id="507" r:id="rId95"/>
    <p:sldId id="519" r:id="rId96"/>
    <p:sldId id="520" r:id="rId97"/>
    <p:sldId id="514" r:id="rId98"/>
    <p:sldId id="521" r:id="rId99"/>
    <p:sldId id="527" r:id="rId100"/>
    <p:sldId id="442" r:id="rId101"/>
    <p:sldId id="449" r:id="rId102"/>
    <p:sldId id="444" r:id="rId103"/>
    <p:sldId id="445" r:id="rId104"/>
    <p:sldId id="446" r:id="rId105"/>
    <p:sldId id="448" r:id="rId106"/>
    <p:sldId id="450" r:id="rId107"/>
    <p:sldId id="503" r:id="rId108"/>
    <p:sldId id="447" r:id="rId109"/>
    <p:sldId id="451" r:id="rId110"/>
    <p:sldId id="452" r:id="rId111"/>
    <p:sldId id="453" r:id="rId112"/>
    <p:sldId id="526" r:id="rId113"/>
    <p:sldId id="504" r:id="rId114"/>
    <p:sldId id="454" r:id="rId115"/>
    <p:sldId id="455" r:id="rId116"/>
    <p:sldId id="505" r:id="rId117"/>
    <p:sldId id="456" r:id="rId118"/>
    <p:sldId id="506" r:id="rId119"/>
    <p:sldId id="458" r:id="rId120"/>
    <p:sldId id="538" r:id="rId121"/>
    <p:sldId id="457" r:id="rId122"/>
    <p:sldId id="537" r:id="rId123"/>
    <p:sldId id="532" r:id="rId124"/>
    <p:sldId id="528" r:id="rId125"/>
    <p:sldId id="531" r:id="rId126"/>
    <p:sldId id="533" r:id="rId127"/>
    <p:sldId id="529" r:id="rId128"/>
    <p:sldId id="534" r:id="rId129"/>
    <p:sldId id="530" r:id="rId130"/>
    <p:sldId id="535" r:id="rId131"/>
    <p:sldId id="536" r:id="rId132"/>
  </p:sldIdLst>
  <p:sldSz cx="12192000" cy="6858000"/>
  <p:notesSz cx="7077075" cy="93630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Agenda" id="{42F959B1-B14D-4BF6-8885-4066ABE84A46}">
          <p14:sldIdLst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</p14:sldIdLst>
        </p14:section>
        <p14:section name="1A - Hello Azure 2017" id="{3CA42F45-106E-4B8E-AC84-0B444221297F}">
          <p14:sldIdLst>
            <p14:sldId id="486"/>
            <p14:sldId id="493"/>
            <p14:sldId id="487"/>
            <p14:sldId id="478"/>
            <p14:sldId id="479"/>
            <p14:sldId id="480"/>
            <p14:sldId id="481"/>
            <p14:sldId id="482"/>
            <p14:sldId id="476"/>
            <p14:sldId id="484"/>
            <p14:sldId id="485"/>
            <p14:sldId id="483"/>
          </p14:sldIdLst>
        </p14:section>
        <p14:section name="1B - Subscriptions &amp; RBAC" id="{6D98F7C7-1B76-4A66-B8BC-BBEC69A255EB}">
          <p14:sldIdLst>
            <p14:sldId id="477"/>
            <p14:sldId id="488"/>
            <p14:sldId id="459"/>
            <p14:sldId id="460"/>
            <p14:sldId id="473"/>
            <p14:sldId id="475"/>
            <p14:sldId id="469"/>
          </p14:sldIdLst>
        </p14:section>
        <p14:section name="1C - Management Portals" id="{0060B0B2-0A7D-4762-8A49-20C27D13B43C}">
          <p14:sldIdLst>
            <p14:sldId id="489"/>
            <p14:sldId id="322"/>
            <p14:sldId id="494"/>
            <p14:sldId id="321"/>
            <p14:sldId id="470"/>
            <p14:sldId id="490"/>
          </p14:sldIdLst>
        </p14:section>
        <p14:section name="2A - App Services Intro" id="{605A05F8-D393-4963-B048-9309B799373E}">
          <p14:sldIdLst>
            <p14:sldId id="491"/>
            <p14:sldId id="396"/>
            <p14:sldId id="522"/>
            <p14:sldId id="397"/>
            <p14:sldId id="523"/>
            <p14:sldId id="400"/>
            <p14:sldId id="401"/>
            <p14:sldId id="403"/>
            <p14:sldId id="524"/>
            <p14:sldId id="468"/>
            <p14:sldId id="467"/>
            <p14:sldId id="404"/>
            <p14:sldId id="466"/>
            <p14:sldId id="472"/>
            <p14:sldId id="492"/>
          </p14:sldIdLst>
        </p14:section>
        <p14:section name="2B - Settings" id="{1B0B7B19-4721-453B-A911-7BBF4A76E418}">
          <p14:sldIdLst>
            <p14:sldId id="495"/>
            <p14:sldId id="419"/>
            <p14:sldId id="421"/>
            <p14:sldId id="422"/>
            <p14:sldId id="525"/>
            <p14:sldId id="424"/>
            <p14:sldId id="425"/>
            <p14:sldId id="496"/>
          </p14:sldIdLst>
        </p14:section>
        <p14:section name="2C - Hosting Plans" id="{6AF375C2-6FFD-4FB7-B039-B0C0D7A022DA}">
          <p14:sldIdLst>
            <p14:sldId id="497"/>
            <p14:sldId id="405"/>
            <p14:sldId id="407"/>
            <p14:sldId id="408"/>
            <p14:sldId id="409"/>
            <p14:sldId id="438"/>
            <p14:sldId id="498"/>
          </p14:sldIdLst>
        </p14:section>
        <p14:section name="2D - Deployments" id="{59042D13-AC2D-4EAA-B8D7-608ACBDA3CDE}">
          <p14:sldIdLst>
            <p14:sldId id="499"/>
            <p14:sldId id="412"/>
            <p14:sldId id="413"/>
            <p14:sldId id="414"/>
            <p14:sldId id="415"/>
            <p14:sldId id="416"/>
            <p14:sldId id="417"/>
            <p14:sldId id="418"/>
            <p14:sldId id="441"/>
            <p14:sldId id="500"/>
          </p14:sldIdLst>
        </p14:section>
        <p14:section name="2E - Monitoring" id="{5017047E-F234-43C3-857C-29DDDDB528FE}">
          <p14:sldIdLst>
            <p14:sldId id="502"/>
            <p14:sldId id="50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512"/>
            <p14:sldId id="513"/>
            <p14:sldId id="501"/>
          </p14:sldIdLst>
        </p14:section>
        <p14:section name="2F - Application Insights" id="{A5B45B10-384A-4C69-A15C-605B5F0EABD1}">
          <p14:sldIdLst>
            <p14:sldId id="515"/>
            <p14:sldId id="474"/>
            <p14:sldId id="510"/>
            <p14:sldId id="516"/>
            <p14:sldId id="518"/>
            <p14:sldId id="517"/>
          </p14:sldIdLst>
        </p14:section>
        <p14:section name="2G - Debugging" id="{D437BFC1-9D13-4EC3-98E4-C30D465D6CAE}">
          <p14:sldIdLst>
            <p14:sldId id="507"/>
            <p14:sldId id="519"/>
            <p14:sldId id="520"/>
            <p14:sldId id="514"/>
            <p14:sldId id="521"/>
          </p14:sldIdLst>
        </p14:section>
        <p14:section name="3A - DevOps Overview" id="{E027FB51-AD1E-44EA-AD08-2A5B2D134055}">
          <p14:sldIdLst>
            <p14:sldId id="527"/>
            <p14:sldId id="442"/>
            <p14:sldId id="449"/>
            <p14:sldId id="444"/>
            <p14:sldId id="445"/>
            <p14:sldId id="446"/>
            <p14:sldId id="448"/>
            <p14:sldId id="450"/>
          </p14:sldIdLst>
        </p14:section>
        <p14:section name="3B - Managing Work" id="{AFCC0FF4-DF27-46B5-B5D8-474CC490B6AE}">
          <p14:sldIdLst>
            <p14:sldId id="503"/>
            <p14:sldId id="447"/>
            <p14:sldId id="451"/>
            <p14:sldId id="452"/>
            <p14:sldId id="453"/>
            <p14:sldId id="526"/>
          </p14:sldIdLst>
        </p14:section>
        <p14:section name="3C - Code Repos" id="{832B4DA0-A93F-4B67-A650-C25BC4AE4741}">
          <p14:sldIdLst>
            <p14:sldId id="504"/>
            <p14:sldId id="454"/>
            <p14:sldId id="455"/>
          </p14:sldIdLst>
        </p14:section>
        <p14:section name="3D - Build &amp; Test" id="{A3F5D208-CAE4-4B88-BB32-156C1A89F87B}">
          <p14:sldIdLst>
            <p14:sldId id="505"/>
            <p14:sldId id="456"/>
          </p14:sldIdLst>
        </p14:section>
        <p14:section name="3E - Release Management" id="{89339F21-1CAF-433F-805E-D453FED302C4}">
          <p14:sldIdLst>
            <p14:sldId id="506"/>
            <p14:sldId id="458"/>
            <p14:sldId id="538"/>
            <p14:sldId id="457"/>
            <p14:sldId id="537"/>
          </p14:sldIdLst>
        </p14:section>
        <p14:section name="4A - Mobile Apps" id="{DFA1E3EC-6A58-4CDF-98E4-0EFE7C93EA11}">
          <p14:sldIdLst>
            <p14:sldId id="532"/>
            <p14:sldId id="528"/>
            <p14:sldId id="531"/>
          </p14:sldIdLst>
        </p14:section>
        <p14:section name="4B - API Apps" id="{5A1DC220-36D6-44EA-866A-A38F773E5D67}">
          <p14:sldIdLst>
            <p14:sldId id="533"/>
            <p14:sldId id="529"/>
          </p14:sldIdLst>
        </p14:section>
        <p14:section name="4C - Logic Apps" id="{529E5339-CECF-4904-BCBE-6CFBBFBB5674}">
          <p14:sldIdLst>
            <p14:sldId id="534"/>
            <p14:sldId id="530"/>
          </p14:sldIdLst>
        </p14:section>
        <p14:section name="4D - WebJobs &amp; Fns" id="{BA01FD13-A210-4198-BBA4-49216E96A6EE}">
          <p14:sldIdLst>
            <p14:sldId id="535"/>
            <p14:sldId id="5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032FBD"/>
    <a:srgbClr val="1874CD"/>
    <a:srgbClr val="F7F7F7"/>
    <a:srgbClr val="0047BE"/>
    <a:srgbClr val="0035AD"/>
    <a:srgbClr val="C7DF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6248" autoAdjust="0"/>
    <p:restoredTop sz="94622" autoAdjust="0"/>
  </p:normalViewPr>
  <p:slideViewPr>
    <p:cSldViewPr>
      <p:cViewPr varScale="1">
        <p:scale>
          <a:sx n="90" d="100"/>
          <a:sy n="90" d="100"/>
        </p:scale>
        <p:origin x="114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-156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26" Type="http://schemas.openxmlformats.org/officeDocument/2006/relationships/slide" Target="slides/slide124.xml"/><Relationship Id="rId13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slide" Target="slides/slide114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13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374" cy="468474"/>
          </a:xfrm>
          <a:prstGeom prst="rect">
            <a:avLst/>
          </a:prstGeom>
        </p:spPr>
        <p:txBody>
          <a:bodyPr vert="horz" lIns="93932" tIns="46966" rIns="93932" bIns="4696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100" y="0"/>
            <a:ext cx="3067374" cy="468474"/>
          </a:xfrm>
          <a:prstGeom prst="rect">
            <a:avLst/>
          </a:prstGeom>
        </p:spPr>
        <p:txBody>
          <a:bodyPr vert="horz" lIns="93932" tIns="46966" rIns="93932" bIns="4696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9BE68B0-9CD9-43BA-B3A3-38A6E88458C9}" type="datetimeFigureOut">
              <a:rPr lang="en-US"/>
              <a:pPr>
                <a:defRPr/>
              </a:pPr>
              <a:t>3/10/2017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7513" y="701675"/>
            <a:ext cx="6242050" cy="3511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932" tIns="46966" rIns="93932" bIns="46966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349" y="4448101"/>
            <a:ext cx="5660378" cy="4213064"/>
          </a:xfrm>
          <a:prstGeom prst="rect">
            <a:avLst/>
          </a:prstGeom>
        </p:spPr>
        <p:txBody>
          <a:bodyPr vert="horz" lIns="93932" tIns="46966" rIns="93932" bIns="46966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3"/>
            <a:ext cx="3067374" cy="468474"/>
          </a:xfrm>
          <a:prstGeom prst="rect">
            <a:avLst/>
          </a:prstGeom>
        </p:spPr>
        <p:txBody>
          <a:bodyPr vert="horz" lIns="93932" tIns="46966" rIns="93932" bIns="4696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100" y="8893003"/>
            <a:ext cx="3067374" cy="468474"/>
          </a:xfrm>
          <a:prstGeom prst="rect">
            <a:avLst/>
          </a:prstGeom>
        </p:spPr>
        <p:txBody>
          <a:bodyPr vert="horz" lIns="93932" tIns="46966" rIns="93932" bIns="4696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EAEBF7F3-D7FB-4672-BE42-8620A655D7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5318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04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233"/>
              </a:spcAft>
            </a:pPr>
            <a:r>
              <a:rPr lang="en-US" dirty="0">
                <a:solidFill>
                  <a:srgbClr val="000000"/>
                </a:solidFill>
              </a:rPr>
              <a:t>&gt;85% F500 customers on MS Cloud</a:t>
            </a:r>
          </a:p>
          <a:p>
            <a:pPr>
              <a:spcAft>
                <a:spcPts val="1233"/>
              </a:spcAft>
            </a:pPr>
            <a:r>
              <a:rPr lang="en-US" dirty="0">
                <a:solidFill>
                  <a:srgbClr val="000000"/>
                </a:solidFill>
              </a:rPr>
              <a:t>&gt;3,400 apps in Azure Marketplace</a:t>
            </a:r>
          </a:p>
          <a:p>
            <a:pPr>
              <a:spcAft>
                <a:spcPts val="1233"/>
              </a:spcAft>
            </a:pPr>
            <a:r>
              <a:rPr lang="en-US" dirty="0">
                <a:solidFill>
                  <a:srgbClr val="000000"/>
                </a:solidFill>
              </a:rPr>
              <a:t>30 major certifications and attestations — more than any other major public cloud provider</a:t>
            </a:r>
          </a:p>
          <a:p>
            <a:pPr>
              <a:spcAft>
                <a:spcPts val="1233"/>
              </a:spcAft>
            </a:pPr>
            <a:r>
              <a:rPr lang="en-US" dirty="0">
                <a:solidFill>
                  <a:srgbClr val="000000"/>
                </a:solidFill>
              </a:rPr>
              <a:t>13B authentications supported every week by Azure cloud services</a:t>
            </a:r>
          </a:p>
          <a:p>
            <a:pPr>
              <a:spcAft>
                <a:spcPts val="1233"/>
              </a:spcAft>
            </a:pPr>
            <a:r>
              <a:rPr lang="en-US" dirty="0">
                <a:solidFill>
                  <a:srgbClr val="000000"/>
                </a:solidFill>
              </a:rPr>
              <a:t>1T messages a month are processed using Event Hub</a:t>
            </a:r>
          </a:p>
          <a:p>
            <a:pPr>
              <a:spcAft>
                <a:spcPts val="1233"/>
              </a:spcAft>
            </a:pPr>
            <a:r>
              <a:rPr lang="en-US" dirty="0">
                <a:solidFill>
                  <a:srgbClr val="000000"/>
                </a:solidFill>
              </a:rPr>
              <a:t>&gt;60B ingress events per day worldwide in Even Hub</a:t>
            </a:r>
          </a:p>
          <a:p>
            <a:pPr>
              <a:spcAft>
                <a:spcPts val="1233"/>
              </a:spcAft>
            </a:pPr>
            <a:r>
              <a:rPr lang="en-US" dirty="0">
                <a:solidFill>
                  <a:srgbClr val="000000"/>
                </a:solidFill>
              </a:rPr>
              <a:t>More than 70T storage objects in Azure</a:t>
            </a:r>
          </a:p>
          <a:p>
            <a:pPr>
              <a:spcAft>
                <a:spcPts val="1233"/>
              </a:spcAft>
            </a:pPr>
            <a:r>
              <a:rPr lang="en-US" dirty="0">
                <a:solidFill>
                  <a:srgbClr val="000000"/>
                </a:solidFill>
              </a:rPr>
              <a:t>More than 9M transactions per second processed by Azure Storage (nearly 3x growth YoY)</a:t>
            </a:r>
          </a:p>
          <a:p>
            <a:pPr>
              <a:spcAft>
                <a:spcPts val="1233"/>
              </a:spcAft>
            </a:pPr>
            <a:r>
              <a:rPr lang="en-US" dirty="0">
                <a:solidFill>
                  <a:srgbClr val="000000"/>
                </a:solidFill>
              </a:rPr>
              <a:t>1.5M SQL DBs under management in Azure / Customer usage has increased 7x YoY</a:t>
            </a:r>
          </a:p>
          <a:p>
            <a:pPr>
              <a:spcAft>
                <a:spcPts val="1233"/>
              </a:spcAft>
            </a:pPr>
            <a:r>
              <a:rPr lang="en-US" dirty="0">
                <a:solidFill>
                  <a:srgbClr val="000000"/>
                </a:solidFill>
              </a:rPr>
              <a:t>2.5B logins per week process to Azure SQL DB</a:t>
            </a:r>
          </a:p>
          <a:p>
            <a:pPr>
              <a:spcAft>
                <a:spcPts val="1233"/>
              </a:spcAft>
            </a:pPr>
            <a:r>
              <a:rPr lang="en-US" dirty="0">
                <a:solidFill>
                  <a:srgbClr val="000000"/>
                </a:solidFill>
              </a:rPr>
              <a:t>External Traffic / web site hits (e.g. customer traffic only)- 83.46 billion hits/month</a:t>
            </a:r>
          </a:p>
          <a:p>
            <a:pPr>
              <a:spcAft>
                <a:spcPts val="1233"/>
              </a:spcAft>
            </a:pPr>
            <a:r>
              <a:rPr lang="en-US" dirty="0">
                <a:solidFill>
                  <a:srgbClr val="000000"/>
                </a:solidFill>
              </a:rPr>
              <a:t>Total Sites/Apps (customer sites only) – 664k</a:t>
            </a:r>
          </a:p>
          <a:p>
            <a:pPr>
              <a:spcAft>
                <a:spcPts val="1233"/>
              </a:spcAft>
            </a:pPr>
            <a:r>
              <a:rPr lang="en-US" dirty="0">
                <a:solidFill>
                  <a:srgbClr val="000000"/>
                </a:solidFill>
              </a:rPr>
              <a:t>3.4M Developers registered with Visual Studio Online</a:t>
            </a:r>
          </a:p>
          <a:p>
            <a:pPr>
              <a:lnSpc>
                <a:spcPct val="90000"/>
              </a:lnSpc>
              <a:spcAft>
                <a:spcPts val="1233"/>
              </a:spcAft>
            </a:pPr>
            <a:endParaRPr lang="en-US" sz="11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76412">
              <a:defRPr/>
            </a:pPr>
            <a:r>
              <a:rPr lang="en-US">
                <a:solidFill>
                  <a:prstClr val="black"/>
                </a:solidFill>
                <a:latin typeface="Segoe UI" pitchFamily="34" charset="0"/>
              </a:rPr>
              <a:t>WPC 2015</a:t>
            </a:r>
          </a:p>
          <a:p>
            <a:pPr defTabSz="976412">
              <a:defRPr/>
            </a:pPr>
            <a:endParaRPr lang="en-US" dirty="0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98257" defTabSz="956896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anose="020B0502040204020203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itchFamily="34" charset="0"/>
              <a:cs typeface="Segoe UI" panose="020B0502040204020203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57303" fontAlgn="base">
              <a:spcBef>
                <a:spcPct val="0"/>
              </a:spcBef>
              <a:spcAft>
                <a:spcPct val="0"/>
              </a:spcAft>
              <a:defRPr/>
            </a:pPr>
            <a:fld id="{38EEC551-8CDA-4EB6-89BB-2A86C9F091C8}" type="datetime8">
              <a:rPr lang="en-US">
                <a:solidFill>
                  <a:prstClr val="black"/>
                </a:solidFill>
                <a:latin typeface="Segoe UI" panose="020B0502040204020203" pitchFamily="34" charset="0"/>
                <a:ea typeface="MS PGothic" panose="020B0600070205080204" pitchFamily="34" charset="-128"/>
              </a:rPr>
              <a:pPr defTabSz="957303" fontAlgn="base">
                <a:spcBef>
                  <a:spcPct val="0"/>
                </a:spcBef>
                <a:spcAft>
                  <a:spcPct val="0"/>
                </a:spcAft>
                <a:defRPr/>
              </a:pPr>
              <a:t>3/10/2017 9:55 AM</a:t>
            </a:fld>
            <a:endParaRPr lang="en-US" dirty="0">
              <a:solidFill>
                <a:prstClr val="black"/>
              </a:solidFill>
              <a:latin typeface="Segoe UI" panose="020B0502040204020203" pitchFamily="34" charset="0"/>
              <a:ea typeface="MS PGothic" panose="020B0600070205080204" pitchFamily="34" charset="-128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57303" fontAlgn="base">
              <a:spcBef>
                <a:spcPct val="0"/>
              </a:spcBef>
              <a:spcAft>
                <a:spcPct val="0"/>
              </a:spcAft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  <a:latin typeface="Segoe UI" panose="020B0502040204020203" pitchFamily="34" charset="0"/>
                <a:ea typeface="MS PGothic" panose="020B0600070205080204" pitchFamily="34" charset="-128"/>
              </a:rPr>
              <a:pPr defTabSz="957303"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 dirty="0">
              <a:solidFill>
                <a:prstClr val="black"/>
              </a:solidFill>
              <a:latin typeface="Segoe UI" panose="020B0502040204020203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0729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94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2423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939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8385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5410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229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968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3205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04286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46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28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863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7960">
              <a:defRPr/>
            </a:pPr>
            <a:fld id="{11238EA9-8015-4FF4-B653-D515D2E9656C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57960">
                <a:defRPr/>
              </a:pPr>
              <a:t>10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67529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6166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>
                <a:solidFill>
                  <a:srgbClr val="1874CD"/>
                </a:solidFill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486400" cy="63976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00" y="2292350"/>
            <a:ext cx="5486400" cy="3575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0" y="1535113"/>
            <a:ext cx="5486400" cy="63976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096000" y="2292350"/>
            <a:ext cx="5486400" cy="3575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3"/>
          </p:nvPr>
        </p:nvSpPr>
        <p:spPr bwMode="auto">
          <a:xfrm>
            <a:off x="0" y="6360566"/>
            <a:ext cx="12192000" cy="497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 b="0">
                <a:solidFill>
                  <a:srgbClr val="1874CD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792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>
                <a:solidFill>
                  <a:srgbClr val="1874CD"/>
                </a:solidFill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4864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00" y="2292350"/>
            <a:ext cx="5486400" cy="3575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11875" y="1535113"/>
            <a:ext cx="5470525" cy="433228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3"/>
          </p:nvPr>
        </p:nvSpPr>
        <p:spPr bwMode="auto">
          <a:xfrm>
            <a:off x="0" y="6360566"/>
            <a:ext cx="12192000" cy="497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 b="0">
                <a:solidFill>
                  <a:srgbClr val="1874CD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305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2819400"/>
            <a:ext cx="10972800" cy="1143000"/>
          </a:xfrm>
          <a:ln>
            <a:noFill/>
          </a:ln>
        </p:spPr>
        <p:txBody>
          <a:bodyPr/>
          <a:lstStyle>
            <a:lvl1pPr algn="ctr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Break</a:t>
            </a:r>
          </a:p>
        </p:txBody>
      </p:sp>
    </p:spTree>
    <p:extLst>
      <p:ext uri="{BB962C8B-B14F-4D97-AF65-F5344CB8AC3E}">
        <p14:creationId xmlns:p14="http://schemas.microsoft.com/office/powerpoint/2010/main" val="38577063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dark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8200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76200" y="228600"/>
            <a:ext cx="6019800" cy="61722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533400"/>
            <a:ext cx="5260182" cy="1371600"/>
          </a:xfrm>
        </p:spPr>
        <p:txBody>
          <a:bodyPr/>
          <a:lstStyle>
            <a:lvl1pPr>
              <a:defRPr sz="1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00" y="2292350"/>
            <a:ext cx="4876800" cy="357505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6151231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581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4572000"/>
            <a:ext cx="8534400" cy="9144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4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Expert Name Here</a:t>
            </a:r>
          </a:p>
          <a:p>
            <a:r>
              <a:rPr lang="en-US" dirty="0"/>
              <a:t>Type of Expert Here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3"/>
          </p:nvPr>
        </p:nvSpPr>
        <p:spPr bwMode="auto">
          <a:xfrm>
            <a:off x="0" y="6360566"/>
            <a:ext cx="12192000" cy="497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 b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533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mplat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solidFill>
                  <a:srgbClr val="1874C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304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ILD Single Content with Hea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solidFill>
                  <a:srgbClr val="1874C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415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609600" y="1447801"/>
            <a:ext cx="10972800" cy="4418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73219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3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mplat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solidFill>
                  <a:srgbClr val="1874C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47800"/>
            <a:ext cx="5384800" cy="441960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47800"/>
            <a:ext cx="5384800" cy="44196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800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solidFill>
                  <a:srgbClr val="1874C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47800"/>
            <a:ext cx="5486400" cy="838200"/>
          </a:xfrm>
        </p:spPr>
        <p:txBody>
          <a:bodyPr anchor="ctr"/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2350"/>
            <a:ext cx="5486400" cy="3575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0"/>
          </p:nvPr>
        </p:nvSpPr>
        <p:spPr>
          <a:xfrm>
            <a:off x="6172200" y="1447800"/>
            <a:ext cx="5410200" cy="4419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2062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solidFill>
                  <a:srgbClr val="1874C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096000" y="1447800"/>
            <a:ext cx="5486400" cy="838200"/>
          </a:xfrm>
        </p:spPr>
        <p:txBody>
          <a:bodyPr anchor="ctr"/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2292350"/>
            <a:ext cx="5486400" cy="3575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4"/>
          <p:cNvSpPr>
            <a:spLocks noGrp="1"/>
          </p:cNvSpPr>
          <p:nvPr>
            <p:ph sz="quarter" idx="10"/>
          </p:nvPr>
        </p:nvSpPr>
        <p:spPr>
          <a:xfrm>
            <a:off x="609600" y="1447800"/>
            <a:ext cx="5410200" cy="4419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1945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#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solidFill>
                  <a:srgbClr val="1874C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47800"/>
            <a:ext cx="5486400" cy="838199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2350"/>
            <a:ext cx="5486400" cy="3575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0" y="1447800"/>
            <a:ext cx="5486400" cy="838199"/>
          </a:xfrm>
        </p:spPr>
        <p:txBody>
          <a:bodyPr anchor="ctr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4"/>
          </p:nvPr>
        </p:nvSpPr>
        <p:spPr>
          <a:xfrm>
            <a:off x="6096000" y="2292350"/>
            <a:ext cx="5486400" cy="3575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187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#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47800"/>
            <a:ext cx="10972800" cy="838200"/>
          </a:xfrm>
        </p:spPr>
        <p:txBody>
          <a:bodyPr anchor="ctr"/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2350"/>
            <a:ext cx="10972800" cy="3575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4299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360566"/>
            <a:ext cx="12192001" cy="497434"/>
          </a:xfrm>
          <a:prstGeom prst="rect">
            <a:avLst/>
          </a:prstGeom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447800"/>
            <a:ext cx="10972800" cy="4418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" y="0"/>
            <a:ext cx="12187123" cy="22677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9839696" y="6609283"/>
            <a:ext cx="238054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©2017 LearnNow, LLC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90954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83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2" r:id="rId12"/>
    <p:sldLayoutId id="2147483781" r:id="rId13"/>
    <p:sldLayoutId id="2147483784" r:id="rId14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b="1" kern="1200">
          <a:solidFill>
            <a:srgbClr val="1874CD"/>
          </a:solidFill>
          <a:latin typeface="+mn-lt"/>
          <a:ea typeface="Segoe UI" pitchFamily="34" charset="0"/>
          <a:cs typeface="Segoe UI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32FBD"/>
          </a:solidFill>
          <a:latin typeface="Calibri" pitchFamily="34" charset="0"/>
          <a:cs typeface="Segoe U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32FBD"/>
          </a:solidFill>
          <a:latin typeface="Calibri" pitchFamily="34" charset="0"/>
          <a:cs typeface="Segoe U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32FBD"/>
          </a:solidFill>
          <a:latin typeface="Calibri" pitchFamily="34" charset="0"/>
          <a:cs typeface="Segoe U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32FBD"/>
          </a:solidFill>
          <a:latin typeface="Calibri" pitchFamily="34" charset="0"/>
          <a:cs typeface="Segoe UI" pitchFamily="34" charset="0"/>
        </a:defRPr>
      </a:lvl5pPr>
      <a:lvl6pPr marL="342892" algn="l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32FBD"/>
          </a:solidFill>
          <a:latin typeface="Calibri" pitchFamily="34" charset="0"/>
          <a:cs typeface="Segoe UI" pitchFamily="34" charset="0"/>
        </a:defRPr>
      </a:lvl6pPr>
      <a:lvl7pPr marL="685783" algn="l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32FBD"/>
          </a:solidFill>
          <a:latin typeface="Calibri" pitchFamily="34" charset="0"/>
          <a:cs typeface="Segoe UI" pitchFamily="34" charset="0"/>
        </a:defRPr>
      </a:lvl7pPr>
      <a:lvl8pPr marL="1028675" algn="l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32FBD"/>
          </a:solidFill>
          <a:latin typeface="Calibri" pitchFamily="34" charset="0"/>
          <a:cs typeface="Segoe UI" pitchFamily="34" charset="0"/>
        </a:defRPr>
      </a:lvl8pPr>
      <a:lvl9pPr marL="1371566" algn="l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32FBD"/>
          </a:solidFill>
          <a:latin typeface="Calibri" pitchFamily="34" charset="0"/>
          <a:cs typeface="Segoe UI" pitchFamily="34" charset="0"/>
        </a:defRPr>
      </a:lvl9pPr>
    </p:titleStyle>
    <p:bodyStyle>
      <a:lvl1pPr marL="257168" indent="-257168" algn="l" rtl="0" eaLnBrk="1" fontAlgn="base" hangingPunct="1">
        <a:spcBef>
          <a:spcPct val="20000"/>
        </a:spcBef>
        <a:spcAft>
          <a:spcPct val="0"/>
        </a:spcAft>
        <a:buSzPct val="110000"/>
        <a:buFont typeface="Arial" charset="0"/>
        <a:buChar char="•"/>
        <a:defRPr sz="32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1pPr>
      <a:lvl2pPr marL="557199" indent="-214308" algn="l" rtl="0" eaLnBrk="1" fontAlgn="base" hangingPunct="1">
        <a:spcBef>
          <a:spcPct val="20000"/>
        </a:spcBef>
        <a:spcAft>
          <a:spcPct val="0"/>
        </a:spcAft>
        <a:buSzPct val="90000"/>
        <a:buFont typeface="Calibri" panose="020F0502020204030204" pitchFamily="34" charset="0"/>
        <a:buChar char="-"/>
        <a:defRPr sz="28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2pPr>
      <a:lvl3pPr marL="857228" indent="-171446" algn="l" rtl="0" eaLnBrk="1" fontAlgn="base" hangingPunct="1">
        <a:spcBef>
          <a:spcPct val="20000"/>
        </a:spcBef>
        <a:spcAft>
          <a:spcPct val="0"/>
        </a:spcAft>
        <a:buSzPct val="90000"/>
        <a:buFont typeface="Arial" charset="0"/>
        <a:buChar char="•"/>
        <a:defRPr sz="24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3pPr>
      <a:lvl4pPr marL="1200120" indent="-171446" algn="l" rtl="0" eaLnBrk="1" fontAlgn="base" hangingPunct="1">
        <a:spcBef>
          <a:spcPct val="20000"/>
        </a:spcBef>
        <a:spcAft>
          <a:spcPct val="0"/>
        </a:spcAft>
        <a:buSzPct val="90000"/>
        <a:buFont typeface="Arial" charset="0"/>
        <a:buChar char="•"/>
        <a:defRPr sz="20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4pPr>
      <a:lvl5pPr marL="1543012" indent="-171446" algn="l" rtl="0" eaLnBrk="1" fontAlgn="base" hangingPunct="1">
        <a:spcBef>
          <a:spcPct val="20000"/>
        </a:spcBef>
        <a:spcAft>
          <a:spcPct val="0"/>
        </a:spcAft>
        <a:buSzPct val="90000"/>
        <a:buFont typeface="Arial" charset="0"/>
        <a:buChar char="•"/>
        <a:defRPr sz="20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T:\SlideDeck Template\20160908 - Templates\20160923 - Slide Updates\courseintropage-template-greybg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" y="-3176"/>
            <a:ext cx="12187238" cy="686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3"/>
          <p:cNvSpPr>
            <a:spLocks noGrp="1"/>
          </p:cNvSpPr>
          <p:nvPr>
            <p:ph type="ftr" sz="quarter" idx="3"/>
          </p:nvPr>
        </p:nvSpPr>
        <p:spPr bwMode="auto">
          <a:xfrm>
            <a:off x="0" y="6360566"/>
            <a:ext cx="12192000" cy="497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 b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73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WhatIs-DevOps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9" Type="http://schemas.openxmlformats.org/officeDocument/2006/relationships/image" Target="../media/image100.jp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3" Type="http://schemas.openxmlformats.org/officeDocument/2006/relationships/image" Target="../media/image101.emf"/><Relationship Id="rId7" Type="http://schemas.openxmlformats.org/officeDocument/2006/relationships/image" Target="../media/image105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emf"/><Relationship Id="rId5" Type="http://schemas.openxmlformats.org/officeDocument/2006/relationships/image" Target="../media/image103.emf"/><Relationship Id="rId4" Type="http://schemas.openxmlformats.org/officeDocument/2006/relationships/image" Target="../media/image102.emf"/><Relationship Id="rId9" Type="http://schemas.openxmlformats.org/officeDocument/2006/relationships/image" Target="../media/image10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sualstudio.com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emf"/><Relationship Id="rId3" Type="http://schemas.openxmlformats.org/officeDocument/2006/relationships/image" Target="../media/image101.emf"/><Relationship Id="rId7" Type="http://schemas.openxmlformats.org/officeDocument/2006/relationships/image" Target="../media/image114.emf"/><Relationship Id="rId12" Type="http://schemas.openxmlformats.org/officeDocument/2006/relationships/image" Target="../media/image115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emf"/><Relationship Id="rId11" Type="http://schemas.openxmlformats.org/officeDocument/2006/relationships/image" Target="../media/image105.emf"/><Relationship Id="rId5" Type="http://schemas.openxmlformats.org/officeDocument/2006/relationships/image" Target="../media/image112.emf"/><Relationship Id="rId10" Type="http://schemas.openxmlformats.org/officeDocument/2006/relationships/image" Target="../media/image104.emf"/><Relationship Id="rId4" Type="http://schemas.openxmlformats.org/officeDocument/2006/relationships/image" Target="../media/image111.emf"/><Relationship Id="rId9" Type="http://schemas.openxmlformats.org/officeDocument/2006/relationships/image" Target="../media/image103.em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zure.com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azure.com/free" TargetMode="Externa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portal.azure.co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zure.com/Fre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portal.azure.com/" TargetMode="External"/><Relationship Id="rId2" Type="http://schemas.openxmlformats.org/officeDocument/2006/relationships/hyperlink" Target="http://manage.windowsazure.com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portal.azure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manage.windowsazure.com/" TargetMode="Externa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emf"/><Relationship Id="rId11" Type="http://schemas.openxmlformats.org/officeDocument/2006/relationships/image" Target="../media/image46.emf"/><Relationship Id="rId5" Type="http://schemas.openxmlformats.org/officeDocument/2006/relationships/image" Target="../media/image40.emf"/><Relationship Id="rId10" Type="http://schemas.openxmlformats.org/officeDocument/2006/relationships/image" Target="../media/image45.emf"/><Relationship Id="rId4" Type="http://schemas.openxmlformats.org/officeDocument/2006/relationships/image" Target="../media/image39.emf"/><Relationship Id="rId9" Type="http://schemas.openxmlformats.org/officeDocument/2006/relationships/image" Target="../media/image44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azure.microsoft.com/en-us/pricing/details/web-sites/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9.png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4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0.png"/><Relationship Id="rId4" Type="http://schemas.openxmlformats.org/officeDocument/2006/relationships/image" Target="../media/image6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0.png"/><Relationship Id="rId4" Type="http://schemas.openxmlformats.org/officeDocument/2006/relationships/image" Target="../media/image6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0.png"/><Relationship Id="rId4" Type="http://schemas.openxmlformats.org/officeDocument/2006/relationships/image" Target="../media/image7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8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82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218" y="76200"/>
            <a:ext cx="5420543" cy="685800"/>
          </a:xfrm>
        </p:spPr>
        <p:txBody>
          <a:bodyPr/>
          <a:lstStyle/>
          <a:p>
            <a:r>
              <a:rPr lang="en-US" dirty="0"/>
              <a:t>LNO Azure Refresh 2016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5"/>
            <a:ext cx="5063319" cy="426561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Azure Management concepts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Application Services 101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App Services Web  Sites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DevOps with Azure and Team Services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API Apps Deeper dive</a:t>
            </a:r>
          </a:p>
        </p:txBody>
      </p:sp>
    </p:spTree>
    <p:extLst>
      <p:ext uri="{BB962C8B-B14F-4D97-AF65-F5344CB8AC3E}">
        <p14:creationId xmlns:p14="http://schemas.microsoft.com/office/powerpoint/2010/main" val="279807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rot="16200000" flipH="1">
            <a:off x="637108" y="3246427"/>
            <a:ext cx="3112808" cy="105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" name="Straight Connector 4"/>
          <p:cNvCxnSpPr/>
          <p:nvPr/>
        </p:nvCxnSpPr>
        <p:spPr>
          <a:xfrm rot="10800000">
            <a:off x="2188269" y="4815974"/>
            <a:ext cx="6176720" cy="0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Freeform 5"/>
          <p:cNvSpPr/>
          <p:nvPr/>
        </p:nvSpPr>
        <p:spPr>
          <a:xfrm>
            <a:off x="2286324" y="3034979"/>
            <a:ext cx="5956123" cy="1902717"/>
          </a:xfrm>
          <a:custGeom>
            <a:avLst/>
            <a:gdLst>
              <a:gd name="connsiteX0" fmla="*/ 0 w 3137338"/>
              <a:gd name="connsiteY0" fmla="*/ 1510862 h 2149366"/>
              <a:gd name="connsiteX1" fmla="*/ 867103 w 3137338"/>
              <a:gd name="connsiteY1" fmla="*/ 60434 h 2149366"/>
              <a:gd name="connsiteX2" fmla="*/ 2199289 w 3137338"/>
              <a:gd name="connsiteY2" fmla="*/ 1873469 h 2149366"/>
              <a:gd name="connsiteX3" fmla="*/ 3137338 w 3137338"/>
              <a:gd name="connsiteY3" fmla="*/ 1715814 h 2149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7338" h="2149366">
                <a:moveTo>
                  <a:pt x="0" y="1510862"/>
                </a:moveTo>
                <a:cubicBezTo>
                  <a:pt x="250277" y="755431"/>
                  <a:pt x="500555" y="0"/>
                  <a:pt x="867103" y="60434"/>
                </a:cubicBezTo>
                <a:cubicBezTo>
                  <a:pt x="1233651" y="120868"/>
                  <a:pt x="1820917" y="1597572"/>
                  <a:pt x="2199289" y="1873469"/>
                </a:cubicBezTo>
                <a:cubicBezTo>
                  <a:pt x="2577662" y="2149366"/>
                  <a:pt x="3137338" y="1715814"/>
                  <a:pt x="3137338" y="1715814"/>
                </a:cubicBezTo>
              </a:path>
            </a:pathLst>
          </a:cu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72"/>
            <a:endParaRPr lang="en-US" dirty="0">
              <a:solidFill>
                <a:schemeClr val="tx1"/>
              </a:solidFill>
              <a:latin typeface="Segoe U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504" y="3180334"/>
            <a:ext cx="1229159" cy="3674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 defTabSz="914072"/>
            <a:r>
              <a:rPr lang="en-US" dirty="0">
                <a:latin typeface="Arial" pitchFamily="34" charset="0"/>
                <a:cs typeface="Arial" pitchFamily="34" charset="0"/>
              </a:rPr>
              <a:t>Usage</a:t>
            </a:r>
          </a:p>
        </p:txBody>
      </p:sp>
      <p:sp>
        <p:nvSpPr>
          <p:cNvPr id="8" name="Rectangle 7"/>
          <p:cNvSpPr/>
          <p:nvPr/>
        </p:nvSpPr>
        <p:spPr>
          <a:xfrm>
            <a:off x="1750441" y="4869392"/>
            <a:ext cx="1229159" cy="3674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 defTabSz="914072"/>
            <a:r>
              <a:rPr lang="en-US" dirty="0">
                <a:latin typeface="Arial" pitchFamily="34" charset="0"/>
                <a:cs typeface="Arial" pitchFamily="34" charset="0"/>
              </a:rPr>
              <a:t>Jan</a:t>
            </a:r>
          </a:p>
        </p:txBody>
      </p:sp>
      <p:sp>
        <p:nvSpPr>
          <p:cNvPr id="9" name="Rectangle 8"/>
          <p:cNvSpPr/>
          <p:nvPr/>
        </p:nvSpPr>
        <p:spPr>
          <a:xfrm>
            <a:off x="3466200" y="4869392"/>
            <a:ext cx="1229159" cy="3674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 defTabSz="914072"/>
            <a:r>
              <a:rPr lang="en-US" dirty="0">
                <a:latin typeface="Arial" pitchFamily="34" charset="0"/>
                <a:cs typeface="Arial" pitchFamily="34" charset="0"/>
              </a:rPr>
              <a:t>Apr</a:t>
            </a:r>
          </a:p>
        </p:txBody>
      </p:sp>
      <p:sp>
        <p:nvSpPr>
          <p:cNvPr id="10" name="Rectangle 9"/>
          <p:cNvSpPr/>
          <p:nvPr/>
        </p:nvSpPr>
        <p:spPr>
          <a:xfrm>
            <a:off x="5118928" y="4869392"/>
            <a:ext cx="1229159" cy="3674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 defTabSz="914072"/>
            <a:r>
              <a:rPr lang="en-US" dirty="0">
                <a:latin typeface="Arial" pitchFamily="34" charset="0"/>
                <a:cs typeface="Arial" pitchFamily="34" charset="0"/>
              </a:rPr>
              <a:t>Jul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992251" y="4869392"/>
            <a:ext cx="1229159" cy="3674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 defTabSz="914072"/>
            <a:r>
              <a:rPr lang="en-US" dirty="0">
                <a:latin typeface="Arial" pitchFamily="34" charset="0"/>
                <a:cs typeface="Arial" pitchFamily="34" charset="0"/>
              </a:rPr>
              <a:t>Oct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715545" y="3094507"/>
            <a:ext cx="6754474" cy="23642"/>
          </a:xfrm>
          <a:prstGeom prst="line">
            <a:avLst/>
          </a:prstGeom>
          <a:noFill/>
          <a:ln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/>
          <p:cNvSpPr/>
          <p:nvPr/>
        </p:nvSpPr>
        <p:spPr>
          <a:xfrm>
            <a:off x="8207434" y="2895752"/>
            <a:ext cx="3519049" cy="3674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 defTabSz="914072"/>
            <a:r>
              <a:rPr lang="en-US" dirty="0">
                <a:latin typeface="Arial" pitchFamily="34" charset="0"/>
                <a:cs typeface="Arial" pitchFamily="34" charset="0"/>
              </a:rPr>
              <a:t>Datacenter peak load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251310" y="2336233"/>
            <a:ext cx="6383310" cy="2387802"/>
            <a:chOff x="1686911" y="2243957"/>
            <a:chExt cx="4790089" cy="2388479"/>
          </a:xfrm>
        </p:grpSpPr>
        <p:grpSp>
          <p:nvGrpSpPr>
            <p:cNvPr id="15" name="Group 14"/>
            <p:cNvGrpSpPr/>
            <p:nvPr/>
          </p:nvGrpSpPr>
          <p:grpSpPr>
            <a:xfrm>
              <a:off x="1686911" y="2254469"/>
              <a:ext cx="733100" cy="1416271"/>
              <a:chOff x="1686911" y="2254469"/>
              <a:chExt cx="733100" cy="1416271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 rot="5400000">
                <a:off x="1675087" y="2266293"/>
                <a:ext cx="197069" cy="173421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5400000">
                <a:off x="1689539" y="2301764"/>
                <a:ext cx="375745" cy="317940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680341" y="2313589"/>
                <a:ext cx="593838" cy="501872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rot="5400000">
                <a:off x="1682970" y="2345118"/>
                <a:ext cx="804043" cy="670038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rot="5400000">
                <a:off x="1671147" y="2982313"/>
                <a:ext cx="451942" cy="367861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rot="5400000">
                <a:off x="1671147" y="3450024"/>
                <a:ext cx="241737" cy="199695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6" name="Group 15"/>
            <p:cNvGrpSpPr/>
            <p:nvPr/>
          </p:nvGrpSpPr>
          <p:grpSpPr>
            <a:xfrm>
              <a:off x="3331780" y="2243957"/>
              <a:ext cx="3145220" cy="2388479"/>
              <a:chOff x="3279229" y="2243957"/>
              <a:chExt cx="3145220" cy="2388479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 rot="5400000">
                <a:off x="3266090" y="2262350"/>
                <a:ext cx="139267" cy="112990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rot="5400000">
                <a:off x="3359369" y="2266291"/>
                <a:ext cx="246998" cy="202330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rot="5400000">
                <a:off x="3440827" y="2282055"/>
                <a:ext cx="362609" cy="307433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rot="5400000">
                <a:off x="3530165" y="2297820"/>
                <a:ext cx="509754" cy="412539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rot="5400000">
                <a:off x="3611621" y="2313587"/>
                <a:ext cx="641134" cy="517643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rot="5400000">
                <a:off x="3693077" y="2329352"/>
                <a:ext cx="780395" cy="630630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rot="5400000">
                <a:off x="3774532" y="2345117"/>
                <a:ext cx="935422" cy="743618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rot="5400000">
                <a:off x="3866492" y="2395046"/>
                <a:ext cx="1058920" cy="825062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rot="5400000">
                <a:off x="3928242" y="2412124"/>
                <a:ext cx="1242849" cy="948559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rot="5400000">
                <a:off x="4012326" y="2454166"/>
                <a:ext cx="1389993" cy="1053660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rot="5400000">
                <a:off x="4093780" y="2459421"/>
                <a:ext cx="1566043" cy="1192926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rot="5400000">
                <a:off x="4177864" y="2477817"/>
                <a:ext cx="1728951" cy="1329557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rot="5400000">
                <a:off x="4275085" y="2498835"/>
                <a:ext cx="1865584" cy="1429409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rot="5400000">
                <a:off x="4380189" y="2514603"/>
                <a:ext cx="2004847" cy="1542395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rot="5400000">
                <a:off x="4481353" y="2550075"/>
                <a:ext cx="2104692" cy="1623853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rot="5400000">
                <a:off x="4686301" y="2794440"/>
                <a:ext cx="1891863" cy="1474077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rot="5400000">
                <a:off x="4859721" y="3072964"/>
                <a:ext cx="1697423" cy="1321674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rot="5400000">
                <a:off x="5111971" y="3383021"/>
                <a:ext cx="1400503" cy="1098328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5400000">
                <a:off x="5419399" y="3669429"/>
                <a:ext cx="1064172" cy="835569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rot="5400000">
                <a:off x="5801712" y="3936131"/>
                <a:ext cx="649016" cy="517629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rot="5400000">
                <a:off x="6219498" y="4120063"/>
                <a:ext cx="225977" cy="183925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44" name="Rectangle 43"/>
          <p:cNvSpPr/>
          <p:nvPr/>
        </p:nvSpPr>
        <p:spPr>
          <a:xfrm>
            <a:off x="8491061" y="3776902"/>
            <a:ext cx="1698249" cy="3674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 defTabSz="914072"/>
            <a:r>
              <a:rPr lang="en-US" dirty="0">
                <a:latin typeface="Arial" pitchFamily="34" charset="0"/>
                <a:cs typeface="Arial" pitchFamily="34" charset="0"/>
              </a:rPr>
              <a:t>Idle time</a:t>
            </a:r>
          </a:p>
        </p:txBody>
      </p:sp>
      <p:sp>
        <p:nvSpPr>
          <p:cNvPr id="45" name="Freeform 44"/>
          <p:cNvSpPr/>
          <p:nvPr/>
        </p:nvSpPr>
        <p:spPr>
          <a:xfrm>
            <a:off x="2251308" y="2336233"/>
            <a:ext cx="6194228" cy="2692515"/>
          </a:xfrm>
          <a:custGeom>
            <a:avLst/>
            <a:gdLst>
              <a:gd name="connsiteX0" fmla="*/ 0 w 3137338"/>
              <a:gd name="connsiteY0" fmla="*/ 1510862 h 2149366"/>
              <a:gd name="connsiteX1" fmla="*/ 867103 w 3137338"/>
              <a:gd name="connsiteY1" fmla="*/ 60434 h 2149366"/>
              <a:gd name="connsiteX2" fmla="*/ 2199289 w 3137338"/>
              <a:gd name="connsiteY2" fmla="*/ 1873469 h 2149366"/>
              <a:gd name="connsiteX3" fmla="*/ 3137338 w 3137338"/>
              <a:gd name="connsiteY3" fmla="*/ 1715814 h 2149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7338" h="2149366">
                <a:moveTo>
                  <a:pt x="0" y="1510862"/>
                </a:moveTo>
                <a:cubicBezTo>
                  <a:pt x="250277" y="755431"/>
                  <a:pt x="500555" y="0"/>
                  <a:pt x="867103" y="60434"/>
                </a:cubicBezTo>
                <a:cubicBezTo>
                  <a:pt x="1233651" y="120868"/>
                  <a:pt x="1820917" y="1597572"/>
                  <a:pt x="2199289" y="1873469"/>
                </a:cubicBezTo>
                <a:cubicBezTo>
                  <a:pt x="2577662" y="2149366"/>
                  <a:pt x="3137338" y="1715814"/>
                  <a:pt x="3137338" y="1715814"/>
                </a:cubicBezTo>
              </a:path>
            </a:pathLst>
          </a:cu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72"/>
            <a:endParaRPr lang="en-US" dirty="0">
              <a:solidFill>
                <a:schemeClr val="tx1"/>
              </a:solidFill>
              <a:latin typeface="Segoe U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60986" y="2740767"/>
            <a:ext cx="2560158" cy="1444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72"/>
            <a:r>
              <a:rPr lang="en-US" sz="8798" dirty="0">
                <a:latin typeface="Post Human" pitchFamily="2" charset="0"/>
              </a:rPr>
              <a:t>$$$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Challenges Today</a:t>
            </a:r>
          </a:p>
        </p:txBody>
      </p:sp>
    </p:spTree>
    <p:extLst>
      <p:ext uri="{BB962C8B-B14F-4D97-AF65-F5344CB8AC3E}">
        <p14:creationId xmlns:p14="http://schemas.microsoft.com/office/powerpoint/2010/main" val="418689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erris dir="l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4.33526E-6 L -4.72222E-6 -0.1176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48011E-6 L 1.66667E-6 -0.1137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P spid="45" grpId="0" animBg="1"/>
      <p:bldP spid="3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3" descr="NortelDiagram"/>
          <p:cNvPicPr>
            <a:picLocks noChangeAspect="1" noChangeArrowheads="1"/>
          </p:cNvPicPr>
          <p:nvPr/>
        </p:nvPicPr>
        <p:blipFill rotWithShape="1">
          <a:blip r:embed="rId3"/>
          <a:srcRect b="3617"/>
          <a:stretch/>
        </p:blipFill>
        <p:spPr bwMode="auto">
          <a:xfrm>
            <a:off x="1295400" y="990600"/>
            <a:ext cx="9599950" cy="53089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974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= Dev + Ops?</a:t>
            </a:r>
          </a:p>
        </p:txBody>
      </p:sp>
      <p:pic>
        <p:nvPicPr>
          <p:cNvPr id="7" name="Picture 3" descr="NortelDiagram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</a:blip>
          <a:srcRect b="3617"/>
          <a:stretch/>
        </p:blipFill>
        <p:spPr bwMode="auto">
          <a:xfrm>
            <a:off x="1295400" y="990600"/>
            <a:ext cx="9599950" cy="53089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824764" y="1576421"/>
            <a:ext cx="2178079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745" b="1" kern="0" dirty="0">
                <a:solidFill>
                  <a:schemeClr val="tx2">
                    <a:lumMod val="95000"/>
                  </a:schemeClr>
                </a:solidFill>
                <a:latin typeface="+mj-lt"/>
                <a:cs typeface="Arial" pitchFamily="34" charset="0"/>
              </a:rPr>
              <a:t>Plan + Track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17193" y="1484552"/>
            <a:ext cx="2660058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745" b="1" kern="0" dirty="0">
                <a:solidFill>
                  <a:schemeClr val="tx2">
                    <a:lumMod val="95000"/>
                  </a:schemeClr>
                </a:solidFill>
                <a:latin typeface="+mj-lt"/>
                <a:cs typeface="Arial" pitchFamily="34" charset="0"/>
              </a:rPr>
              <a:t>Monitor + Learn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21502" y="5414155"/>
            <a:ext cx="1356878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745" b="1" kern="0" dirty="0">
                <a:solidFill>
                  <a:schemeClr val="tx2">
                    <a:lumMod val="95000"/>
                  </a:schemeClr>
                </a:solidFill>
                <a:latin typeface="+mj-lt"/>
                <a:cs typeface="Arial" pitchFamily="34" charset="0"/>
              </a:rPr>
              <a:t>Release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44392" y="5474500"/>
            <a:ext cx="2399315" cy="514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745" b="1" kern="0" dirty="0">
                <a:solidFill>
                  <a:schemeClr val="tx2">
                    <a:lumMod val="95000"/>
                  </a:schemeClr>
                </a:solidFill>
                <a:latin typeface="+mj-lt"/>
                <a:cs typeface="Arial" pitchFamily="34" charset="0"/>
              </a:rPr>
              <a:t>Develop + Test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5183" y="3358887"/>
            <a:ext cx="2950378" cy="488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242922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29" b="1" kern="0" dirty="0">
                <a:solidFill>
                  <a:schemeClr val="tx2">
                    <a:lumMod val="95000"/>
                  </a:schemeClr>
                </a:solidFill>
                <a:latin typeface="+mj-lt"/>
                <a:cs typeface="Segoe UI Semilight" panose="020B0402040204020203" pitchFamily="34" charset="0"/>
              </a:rPr>
              <a:t>Development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40401" y="3358887"/>
            <a:ext cx="2436850" cy="488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42922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29" b="1" kern="0" dirty="0">
                <a:solidFill>
                  <a:schemeClr val="tx2">
                    <a:lumMod val="95000"/>
                  </a:schemeClr>
                </a:solidFill>
                <a:latin typeface="+mj-lt"/>
                <a:cs typeface="Segoe UI Semilight" panose="020B0402040204020203" pitchFamily="34" charset="0"/>
              </a:rPr>
              <a:t>Production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689997" y="1303749"/>
            <a:ext cx="4519475" cy="4521032"/>
            <a:chOff x="4044950" y="1273175"/>
            <a:chExt cx="4610100" cy="4611688"/>
          </a:xfrm>
        </p:grpSpPr>
        <p:grpSp>
          <p:nvGrpSpPr>
            <p:cNvPr id="14" name="Group 13"/>
            <p:cNvGrpSpPr/>
            <p:nvPr/>
          </p:nvGrpSpPr>
          <p:grpSpPr>
            <a:xfrm>
              <a:off x="4778884" y="2720445"/>
              <a:ext cx="3142340" cy="1716304"/>
              <a:chOff x="5059675" y="2889461"/>
              <a:chExt cx="2330173" cy="1272709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7600" y="2889461"/>
                <a:ext cx="1322248" cy="1195374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59675" y="2891895"/>
                <a:ext cx="1398679" cy="1270275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49554" y="3639227"/>
                <a:ext cx="248694" cy="204640"/>
              </a:xfrm>
              <a:prstGeom prst="rect">
                <a:avLst/>
              </a:prstGeom>
            </p:spPr>
          </p:pic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 cstate="print">
              <a:duotone>
                <a:srgbClr val="FFFFFF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5069" y="1353526"/>
              <a:ext cx="4449971" cy="4450143"/>
            </a:xfrm>
            <a:prstGeom prst="rect">
              <a:avLst/>
            </a:prstGeom>
          </p:spPr>
        </p:pic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4044950" y="1273175"/>
              <a:ext cx="2305050" cy="2305050"/>
            </a:xfrm>
            <a:custGeom>
              <a:avLst/>
              <a:gdLst>
                <a:gd name="T0" fmla="*/ 80 w 2679"/>
                <a:gd name="T1" fmla="*/ 2678 h 2678"/>
                <a:gd name="T2" fmla="*/ 80 w 2679"/>
                <a:gd name="T3" fmla="*/ 2678 h 2678"/>
                <a:gd name="T4" fmla="*/ 0 w 2679"/>
                <a:gd name="T5" fmla="*/ 2678 h 2678"/>
                <a:gd name="T6" fmla="*/ 2679 w 2679"/>
                <a:gd name="T7" fmla="*/ 0 h 2678"/>
                <a:gd name="T8" fmla="*/ 2679 w 2679"/>
                <a:gd name="T9" fmla="*/ 80 h 2678"/>
                <a:gd name="T10" fmla="*/ 80 w 2679"/>
                <a:gd name="T11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9" h="2678">
                  <a:moveTo>
                    <a:pt x="80" y="2678"/>
                  </a:moveTo>
                  <a:lnTo>
                    <a:pt x="80" y="2678"/>
                  </a:lnTo>
                  <a:lnTo>
                    <a:pt x="0" y="2678"/>
                  </a:lnTo>
                  <a:cubicBezTo>
                    <a:pt x="0" y="1201"/>
                    <a:pt x="1202" y="0"/>
                    <a:pt x="2679" y="0"/>
                  </a:cubicBezTo>
                  <a:lnTo>
                    <a:pt x="2679" y="80"/>
                  </a:lnTo>
                  <a:cubicBezTo>
                    <a:pt x="1246" y="80"/>
                    <a:pt x="80" y="1245"/>
                    <a:pt x="80" y="2678"/>
                  </a:cubicBezTo>
                  <a:close/>
                </a:path>
              </a:pathLst>
            </a:custGeom>
            <a:solidFill>
              <a:srgbClr val="B92B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4044950" y="1273175"/>
              <a:ext cx="2305050" cy="2305050"/>
            </a:xfrm>
            <a:custGeom>
              <a:avLst/>
              <a:gdLst>
                <a:gd name="T0" fmla="*/ 80 w 2679"/>
                <a:gd name="T1" fmla="*/ 2678 h 2678"/>
                <a:gd name="T2" fmla="*/ 80 w 2679"/>
                <a:gd name="T3" fmla="*/ 2678 h 2678"/>
                <a:gd name="T4" fmla="*/ 0 w 2679"/>
                <a:gd name="T5" fmla="*/ 2678 h 2678"/>
                <a:gd name="T6" fmla="*/ 2679 w 2679"/>
                <a:gd name="T7" fmla="*/ 0 h 2678"/>
                <a:gd name="T8" fmla="*/ 2679 w 2679"/>
                <a:gd name="T9" fmla="*/ 80 h 2678"/>
                <a:gd name="T10" fmla="*/ 80 w 2679"/>
                <a:gd name="T11" fmla="*/ 2678 h 2678"/>
                <a:gd name="T12" fmla="*/ 80 w 2679"/>
                <a:gd name="T13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9" h="2678">
                  <a:moveTo>
                    <a:pt x="80" y="2678"/>
                  </a:moveTo>
                  <a:lnTo>
                    <a:pt x="80" y="2678"/>
                  </a:lnTo>
                  <a:lnTo>
                    <a:pt x="0" y="2678"/>
                  </a:lnTo>
                  <a:cubicBezTo>
                    <a:pt x="0" y="1201"/>
                    <a:pt x="1202" y="0"/>
                    <a:pt x="2679" y="0"/>
                  </a:cubicBezTo>
                  <a:lnTo>
                    <a:pt x="2679" y="80"/>
                  </a:lnTo>
                  <a:cubicBezTo>
                    <a:pt x="1246" y="80"/>
                    <a:pt x="80" y="1245"/>
                    <a:pt x="80" y="2678"/>
                  </a:cubicBezTo>
                  <a:lnTo>
                    <a:pt x="80" y="2678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4044950" y="3578225"/>
              <a:ext cx="2305050" cy="2306638"/>
            </a:xfrm>
            <a:custGeom>
              <a:avLst/>
              <a:gdLst>
                <a:gd name="T0" fmla="*/ 2679 w 2679"/>
                <a:gd name="T1" fmla="*/ 2679 h 2679"/>
                <a:gd name="T2" fmla="*/ 2679 w 2679"/>
                <a:gd name="T3" fmla="*/ 2679 h 2679"/>
                <a:gd name="T4" fmla="*/ 0 w 2679"/>
                <a:gd name="T5" fmla="*/ 0 h 2679"/>
                <a:gd name="T6" fmla="*/ 80 w 2679"/>
                <a:gd name="T7" fmla="*/ 0 h 2679"/>
                <a:gd name="T8" fmla="*/ 2679 w 2679"/>
                <a:gd name="T9" fmla="*/ 2599 h 2679"/>
                <a:gd name="T10" fmla="*/ 2679 w 2679"/>
                <a:gd name="T11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9" h="2679">
                  <a:moveTo>
                    <a:pt x="2679" y="2679"/>
                  </a:moveTo>
                  <a:lnTo>
                    <a:pt x="2679" y="2679"/>
                  </a:lnTo>
                  <a:cubicBezTo>
                    <a:pt x="1202" y="2679"/>
                    <a:pt x="0" y="1477"/>
                    <a:pt x="0" y="0"/>
                  </a:cubicBezTo>
                  <a:lnTo>
                    <a:pt x="80" y="0"/>
                  </a:lnTo>
                  <a:cubicBezTo>
                    <a:pt x="80" y="1433"/>
                    <a:pt x="1246" y="2599"/>
                    <a:pt x="2679" y="2599"/>
                  </a:cubicBezTo>
                  <a:lnTo>
                    <a:pt x="2679" y="2679"/>
                  </a:lnTo>
                  <a:close/>
                </a:path>
              </a:pathLst>
            </a:custGeom>
            <a:solidFill>
              <a:srgbClr val="C924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4044950" y="3578225"/>
              <a:ext cx="2305050" cy="2306638"/>
            </a:xfrm>
            <a:custGeom>
              <a:avLst/>
              <a:gdLst>
                <a:gd name="T0" fmla="*/ 2679 w 2679"/>
                <a:gd name="T1" fmla="*/ 2679 h 2679"/>
                <a:gd name="T2" fmla="*/ 2679 w 2679"/>
                <a:gd name="T3" fmla="*/ 2679 h 2679"/>
                <a:gd name="T4" fmla="*/ 0 w 2679"/>
                <a:gd name="T5" fmla="*/ 0 h 2679"/>
                <a:gd name="T6" fmla="*/ 80 w 2679"/>
                <a:gd name="T7" fmla="*/ 0 h 2679"/>
                <a:gd name="T8" fmla="*/ 2679 w 2679"/>
                <a:gd name="T9" fmla="*/ 2599 h 2679"/>
                <a:gd name="T10" fmla="*/ 2679 w 2679"/>
                <a:gd name="T11" fmla="*/ 2679 h 2679"/>
                <a:gd name="T12" fmla="*/ 2679 w 2679"/>
                <a:gd name="T13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9" h="2679">
                  <a:moveTo>
                    <a:pt x="2679" y="2679"/>
                  </a:moveTo>
                  <a:lnTo>
                    <a:pt x="2679" y="2679"/>
                  </a:lnTo>
                  <a:cubicBezTo>
                    <a:pt x="1202" y="2679"/>
                    <a:pt x="0" y="1477"/>
                    <a:pt x="0" y="0"/>
                  </a:cubicBezTo>
                  <a:lnTo>
                    <a:pt x="80" y="0"/>
                  </a:lnTo>
                  <a:cubicBezTo>
                    <a:pt x="80" y="1433"/>
                    <a:pt x="1246" y="2599"/>
                    <a:pt x="2679" y="2599"/>
                  </a:cubicBezTo>
                  <a:lnTo>
                    <a:pt x="2679" y="2679"/>
                  </a:lnTo>
                  <a:lnTo>
                    <a:pt x="2679" y="2679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  <p:sp>
          <p:nvSpPr>
            <p:cNvPr id="20" name="Freeform 11"/>
            <p:cNvSpPr>
              <a:spLocks/>
            </p:cNvSpPr>
            <p:nvPr/>
          </p:nvSpPr>
          <p:spPr bwMode="auto">
            <a:xfrm>
              <a:off x="6350000" y="3578225"/>
              <a:ext cx="2305050" cy="2306638"/>
            </a:xfrm>
            <a:custGeom>
              <a:avLst/>
              <a:gdLst>
                <a:gd name="T0" fmla="*/ 0 w 2678"/>
                <a:gd name="T1" fmla="*/ 2679 h 2679"/>
                <a:gd name="T2" fmla="*/ 0 w 2678"/>
                <a:gd name="T3" fmla="*/ 2679 h 2679"/>
                <a:gd name="T4" fmla="*/ 0 w 2678"/>
                <a:gd name="T5" fmla="*/ 2599 h 2679"/>
                <a:gd name="T6" fmla="*/ 2598 w 2678"/>
                <a:gd name="T7" fmla="*/ 0 h 2679"/>
                <a:gd name="T8" fmla="*/ 2678 w 2678"/>
                <a:gd name="T9" fmla="*/ 0 h 2679"/>
                <a:gd name="T10" fmla="*/ 0 w 2678"/>
                <a:gd name="T11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8" h="2679">
                  <a:moveTo>
                    <a:pt x="0" y="2679"/>
                  </a:moveTo>
                  <a:lnTo>
                    <a:pt x="0" y="2679"/>
                  </a:lnTo>
                  <a:lnTo>
                    <a:pt x="0" y="2599"/>
                  </a:lnTo>
                  <a:cubicBezTo>
                    <a:pt x="1432" y="2599"/>
                    <a:pt x="2598" y="1433"/>
                    <a:pt x="2598" y="0"/>
                  </a:cubicBezTo>
                  <a:lnTo>
                    <a:pt x="2678" y="0"/>
                  </a:lnTo>
                  <a:cubicBezTo>
                    <a:pt x="2678" y="1477"/>
                    <a:pt x="1477" y="2679"/>
                    <a:pt x="0" y="2679"/>
                  </a:cubicBezTo>
                  <a:close/>
                </a:path>
              </a:pathLst>
            </a:custGeom>
            <a:solidFill>
              <a:srgbClr val="3D85C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  <p:sp>
          <p:nvSpPr>
            <p:cNvPr id="21" name="Freeform 13"/>
            <p:cNvSpPr>
              <a:spLocks/>
            </p:cNvSpPr>
            <p:nvPr/>
          </p:nvSpPr>
          <p:spPr bwMode="auto">
            <a:xfrm>
              <a:off x="6350000" y="1273175"/>
              <a:ext cx="2305050" cy="2305050"/>
            </a:xfrm>
            <a:custGeom>
              <a:avLst/>
              <a:gdLst>
                <a:gd name="T0" fmla="*/ 2678 w 2678"/>
                <a:gd name="T1" fmla="*/ 2678 h 2678"/>
                <a:gd name="T2" fmla="*/ 2678 w 2678"/>
                <a:gd name="T3" fmla="*/ 2678 h 2678"/>
                <a:gd name="T4" fmla="*/ 2598 w 2678"/>
                <a:gd name="T5" fmla="*/ 2678 h 2678"/>
                <a:gd name="T6" fmla="*/ 0 w 2678"/>
                <a:gd name="T7" fmla="*/ 80 h 2678"/>
                <a:gd name="T8" fmla="*/ 0 w 2678"/>
                <a:gd name="T9" fmla="*/ 0 h 2678"/>
                <a:gd name="T10" fmla="*/ 2678 w 2678"/>
                <a:gd name="T11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8" h="2678">
                  <a:moveTo>
                    <a:pt x="2678" y="2678"/>
                  </a:moveTo>
                  <a:lnTo>
                    <a:pt x="2678" y="2678"/>
                  </a:lnTo>
                  <a:lnTo>
                    <a:pt x="2598" y="2678"/>
                  </a:lnTo>
                  <a:cubicBezTo>
                    <a:pt x="2598" y="1245"/>
                    <a:pt x="1432" y="80"/>
                    <a:pt x="0" y="80"/>
                  </a:cubicBezTo>
                  <a:lnTo>
                    <a:pt x="0" y="0"/>
                  </a:lnTo>
                  <a:cubicBezTo>
                    <a:pt x="1477" y="0"/>
                    <a:pt x="2678" y="1201"/>
                    <a:pt x="2678" y="2678"/>
                  </a:cubicBezTo>
                  <a:close/>
                </a:path>
              </a:pathLst>
            </a:custGeom>
            <a:solidFill>
              <a:srgbClr val="F693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  <p:sp>
          <p:nvSpPr>
            <p:cNvPr id="22" name="Freeform 14"/>
            <p:cNvSpPr>
              <a:spLocks/>
            </p:cNvSpPr>
            <p:nvPr/>
          </p:nvSpPr>
          <p:spPr bwMode="auto">
            <a:xfrm>
              <a:off x="6350000" y="1273175"/>
              <a:ext cx="2305050" cy="2305050"/>
            </a:xfrm>
            <a:custGeom>
              <a:avLst/>
              <a:gdLst>
                <a:gd name="T0" fmla="*/ 2678 w 2678"/>
                <a:gd name="T1" fmla="*/ 2678 h 2678"/>
                <a:gd name="T2" fmla="*/ 2678 w 2678"/>
                <a:gd name="T3" fmla="*/ 2678 h 2678"/>
                <a:gd name="T4" fmla="*/ 2598 w 2678"/>
                <a:gd name="T5" fmla="*/ 2678 h 2678"/>
                <a:gd name="T6" fmla="*/ 0 w 2678"/>
                <a:gd name="T7" fmla="*/ 80 h 2678"/>
                <a:gd name="T8" fmla="*/ 0 w 2678"/>
                <a:gd name="T9" fmla="*/ 0 h 2678"/>
                <a:gd name="T10" fmla="*/ 2678 w 2678"/>
                <a:gd name="T11" fmla="*/ 2678 h 2678"/>
                <a:gd name="T12" fmla="*/ 2678 w 2678"/>
                <a:gd name="T13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8" h="2678">
                  <a:moveTo>
                    <a:pt x="2678" y="2678"/>
                  </a:moveTo>
                  <a:lnTo>
                    <a:pt x="2678" y="2678"/>
                  </a:lnTo>
                  <a:lnTo>
                    <a:pt x="2598" y="2678"/>
                  </a:lnTo>
                  <a:cubicBezTo>
                    <a:pt x="2598" y="1245"/>
                    <a:pt x="1432" y="80"/>
                    <a:pt x="0" y="80"/>
                  </a:cubicBezTo>
                  <a:lnTo>
                    <a:pt x="0" y="0"/>
                  </a:lnTo>
                  <a:cubicBezTo>
                    <a:pt x="1477" y="0"/>
                    <a:pt x="2678" y="1201"/>
                    <a:pt x="2678" y="2678"/>
                  </a:cubicBezTo>
                  <a:lnTo>
                    <a:pt x="2678" y="2678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557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6" name="Title 3"/>
          <p:cNvSpPr txBox="1">
            <a:spLocks/>
          </p:cNvSpPr>
          <p:nvPr/>
        </p:nvSpPr>
        <p:spPr bwMode="auto">
          <a:xfrm>
            <a:off x="269239" y="2926246"/>
            <a:ext cx="11653522" cy="894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5pPr>
            <a:lvl6pPr marL="342892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6pPr>
            <a:lvl7pPr marL="685783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7pPr>
            <a:lvl8pPr marL="1028675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8pPr>
            <a:lvl9pPr marL="1371566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9pPr>
          </a:lstStyle>
          <a:p>
            <a:r>
              <a:rPr lang="en-US" sz="4313" dirty="0">
                <a:solidFill>
                  <a:schemeClr val="tx1"/>
                </a:solidFill>
              </a:rPr>
              <a:t>“DevOps is the union of people, process,</a:t>
            </a:r>
            <a:br>
              <a:rPr lang="en-US" sz="4313" dirty="0">
                <a:solidFill>
                  <a:schemeClr val="tx1"/>
                </a:solidFill>
              </a:rPr>
            </a:br>
            <a:r>
              <a:rPr lang="en-US" sz="4313" dirty="0">
                <a:solidFill>
                  <a:schemeClr val="tx1"/>
                </a:solidFill>
              </a:rPr>
              <a:t>and products to enable continuous delivery</a:t>
            </a:r>
            <a:br>
              <a:rPr lang="en-US" sz="4313" dirty="0">
                <a:solidFill>
                  <a:schemeClr val="tx1"/>
                </a:solidFill>
              </a:rPr>
            </a:br>
            <a:r>
              <a:rPr lang="en-US" sz="4313" dirty="0">
                <a:solidFill>
                  <a:schemeClr val="tx1"/>
                </a:solidFill>
              </a:rPr>
              <a:t>of value to our end users.”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343400" y="4724400"/>
            <a:ext cx="34251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http://bit.ly/WhatIs-DevOps</a:t>
            </a:r>
            <a:r>
              <a:rPr 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329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7873932" y="2440431"/>
            <a:ext cx="3125994" cy="164659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t" anchorCtr="0"/>
          <a:lstStyle/>
          <a:p>
            <a:pPr algn="ctr" defTabSz="914038"/>
            <a:endParaRPr lang="en-US" sz="1568" spc="-1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269239" y="2926246"/>
            <a:ext cx="11653522" cy="894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5pPr>
            <a:lvl6pPr marL="342892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6pPr>
            <a:lvl7pPr marL="685783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7pPr>
            <a:lvl8pPr marL="1028675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8pPr>
            <a:lvl9pPr marL="1371566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9pPr>
          </a:lstStyle>
          <a:p>
            <a:r>
              <a:rPr lang="en-US" sz="5882" dirty="0">
                <a:solidFill>
                  <a:schemeClr val="tx1"/>
                </a:solidFill>
              </a:rPr>
              <a:t>+ </a:t>
            </a:r>
            <a:r>
              <a:rPr lang="en-US" sz="4705" dirty="0">
                <a:solidFill>
                  <a:schemeClr val="tx1"/>
                </a:solidFill>
              </a:rPr>
              <a:t>Cloud   =  </a:t>
            </a:r>
            <a:endParaRPr lang="en-US" sz="5882" dirty="0">
              <a:solidFill>
                <a:schemeClr val="tx1"/>
              </a:solidFill>
            </a:endParaRPr>
          </a:p>
        </p:txBody>
      </p:sp>
      <p:pic>
        <p:nvPicPr>
          <p:cNvPr id="9" name="Picture 11" descr="Cloud 512x512.png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6895" y="2440431"/>
            <a:ext cx="1866642" cy="1866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242069" y="2027785"/>
            <a:ext cx="2902039" cy="2903039"/>
            <a:chOff x="4044950" y="1273175"/>
            <a:chExt cx="4610100" cy="4611688"/>
          </a:xfrm>
        </p:grpSpPr>
        <p:grpSp>
          <p:nvGrpSpPr>
            <p:cNvPr id="11" name="Group 10"/>
            <p:cNvGrpSpPr/>
            <p:nvPr/>
          </p:nvGrpSpPr>
          <p:grpSpPr>
            <a:xfrm>
              <a:off x="4778884" y="2720445"/>
              <a:ext cx="3142340" cy="1716304"/>
              <a:chOff x="5059675" y="2889461"/>
              <a:chExt cx="2330173" cy="1272709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7600" y="2889461"/>
                <a:ext cx="1322248" cy="1195374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59675" y="2891895"/>
                <a:ext cx="1398679" cy="1270275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49554" y="3639227"/>
                <a:ext cx="248694" cy="204640"/>
              </a:xfrm>
              <a:prstGeom prst="rect">
                <a:avLst/>
              </a:prstGeom>
            </p:spPr>
          </p:pic>
        </p:grp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print">
              <a:duotone>
                <a:srgbClr val="FFFFFF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5069" y="1353526"/>
              <a:ext cx="4449971" cy="4450143"/>
            </a:xfrm>
            <a:prstGeom prst="rect">
              <a:avLst/>
            </a:prstGeom>
          </p:spPr>
        </p:pic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4044950" y="1273175"/>
              <a:ext cx="2305050" cy="2305050"/>
            </a:xfrm>
            <a:custGeom>
              <a:avLst/>
              <a:gdLst>
                <a:gd name="T0" fmla="*/ 80 w 2679"/>
                <a:gd name="T1" fmla="*/ 2678 h 2678"/>
                <a:gd name="T2" fmla="*/ 80 w 2679"/>
                <a:gd name="T3" fmla="*/ 2678 h 2678"/>
                <a:gd name="T4" fmla="*/ 0 w 2679"/>
                <a:gd name="T5" fmla="*/ 2678 h 2678"/>
                <a:gd name="T6" fmla="*/ 2679 w 2679"/>
                <a:gd name="T7" fmla="*/ 0 h 2678"/>
                <a:gd name="T8" fmla="*/ 2679 w 2679"/>
                <a:gd name="T9" fmla="*/ 80 h 2678"/>
                <a:gd name="T10" fmla="*/ 80 w 2679"/>
                <a:gd name="T11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9" h="2678">
                  <a:moveTo>
                    <a:pt x="80" y="2678"/>
                  </a:moveTo>
                  <a:lnTo>
                    <a:pt x="80" y="2678"/>
                  </a:lnTo>
                  <a:lnTo>
                    <a:pt x="0" y="2678"/>
                  </a:lnTo>
                  <a:cubicBezTo>
                    <a:pt x="0" y="1201"/>
                    <a:pt x="1202" y="0"/>
                    <a:pt x="2679" y="0"/>
                  </a:cubicBezTo>
                  <a:lnTo>
                    <a:pt x="2679" y="80"/>
                  </a:lnTo>
                  <a:cubicBezTo>
                    <a:pt x="1246" y="80"/>
                    <a:pt x="80" y="1245"/>
                    <a:pt x="80" y="2678"/>
                  </a:cubicBezTo>
                  <a:close/>
                </a:path>
              </a:pathLst>
            </a:custGeom>
            <a:solidFill>
              <a:srgbClr val="B92B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  <p:sp>
          <p:nvSpPr>
            <p:cNvPr id="14" name="Freeform 8"/>
            <p:cNvSpPr>
              <a:spLocks/>
            </p:cNvSpPr>
            <p:nvPr/>
          </p:nvSpPr>
          <p:spPr bwMode="auto">
            <a:xfrm>
              <a:off x="4044950" y="1273175"/>
              <a:ext cx="2305050" cy="2305050"/>
            </a:xfrm>
            <a:custGeom>
              <a:avLst/>
              <a:gdLst>
                <a:gd name="T0" fmla="*/ 80 w 2679"/>
                <a:gd name="T1" fmla="*/ 2678 h 2678"/>
                <a:gd name="T2" fmla="*/ 80 w 2679"/>
                <a:gd name="T3" fmla="*/ 2678 h 2678"/>
                <a:gd name="T4" fmla="*/ 0 w 2679"/>
                <a:gd name="T5" fmla="*/ 2678 h 2678"/>
                <a:gd name="T6" fmla="*/ 2679 w 2679"/>
                <a:gd name="T7" fmla="*/ 0 h 2678"/>
                <a:gd name="T8" fmla="*/ 2679 w 2679"/>
                <a:gd name="T9" fmla="*/ 80 h 2678"/>
                <a:gd name="T10" fmla="*/ 80 w 2679"/>
                <a:gd name="T11" fmla="*/ 2678 h 2678"/>
                <a:gd name="T12" fmla="*/ 80 w 2679"/>
                <a:gd name="T13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9" h="2678">
                  <a:moveTo>
                    <a:pt x="80" y="2678"/>
                  </a:moveTo>
                  <a:lnTo>
                    <a:pt x="80" y="2678"/>
                  </a:lnTo>
                  <a:lnTo>
                    <a:pt x="0" y="2678"/>
                  </a:lnTo>
                  <a:cubicBezTo>
                    <a:pt x="0" y="1201"/>
                    <a:pt x="1202" y="0"/>
                    <a:pt x="2679" y="0"/>
                  </a:cubicBezTo>
                  <a:lnTo>
                    <a:pt x="2679" y="80"/>
                  </a:lnTo>
                  <a:cubicBezTo>
                    <a:pt x="1246" y="80"/>
                    <a:pt x="80" y="1245"/>
                    <a:pt x="80" y="2678"/>
                  </a:cubicBezTo>
                  <a:lnTo>
                    <a:pt x="80" y="2678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4044950" y="3578225"/>
              <a:ext cx="2305050" cy="2306638"/>
            </a:xfrm>
            <a:custGeom>
              <a:avLst/>
              <a:gdLst>
                <a:gd name="T0" fmla="*/ 2679 w 2679"/>
                <a:gd name="T1" fmla="*/ 2679 h 2679"/>
                <a:gd name="T2" fmla="*/ 2679 w 2679"/>
                <a:gd name="T3" fmla="*/ 2679 h 2679"/>
                <a:gd name="T4" fmla="*/ 0 w 2679"/>
                <a:gd name="T5" fmla="*/ 0 h 2679"/>
                <a:gd name="T6" fmla="*/ 80 w 2679"/>
                <a:gd name="T7" fmla="*/ 0 h 2679"/>
                <a:gd name="T8" fmla="*/ 2679 w 2679"/>
                <a:gd name="T9" fmla="*/ 2599 h 2679"/>
                <a:gd name="T10" fmla="*/ 2679 w 2679"/>
                <a:gd name="T11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9" h="2679">
                  <a:moveTo>
                    <a:pt x="2679" y="2679"/>
                  </a:moveTo>
                  <a:lnTo>
                    <a:pt x="2679" y="2679"/>
                  </a:lnTo>
                  <a:cubicBezTo>
                    <a:pt x="1202" y="2679"/>
                    <a:pt x="0" y="1477"/>
                    <a:pt x="0" y="0"/>
                  </a:cubicBezTo>
                  <a:lnTo>
                    <a:pt x="80" y="0"/>
                  </a:lnTo>
                  <a:cubicBezTo>
                    <a:pt x="80" y="1433"/>
                    <a:pt x="1246" y="2599"/>
                    <a:pt x="2679" y="2599"/>
                  </a:cubicBezTo>
                  <a:lnTo>
                    <a:pt x="2679" y="2679"/>
                  </a:lnTo>
                  <a:close/>
                </a:path>
              </a:pathLst>
            </a:custGeom>
            <a:solidFill>
              <a:srgbClr val="C924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  <p:sp>
          <p:nvSpPr>
            <p:cNvPr id="16" name="Freeform 10"/>
            <p:cNvSpPr>
              <a:spLocks/>
            </p:cNvSpPr>
            <p:nvPr/>
          </p:nvSpPr>
          <p:spPr bwMode="auto">
            <a:xfrm>
              <a:off x="4044950" y="3578225"/>
              <a:ext cx="2305050" cy="2306638"/>
            </a:xfrm>
            <a:custGeom>
              <a:avLst/>
              <a:gdLst>
                <a:gd name="T0" fmla="*/ 2679 w 2679"/>
                <a:gd name="T1" fmla="*/ 2679 h 2679"/>
                <a:gd name="T2" fmla="*/ 2679 w 2679"/>
                <a:gd name="T3" fmla="*/ 2679 h 2679"/>
                <a:gd name="T4" fmla="*/ 0 w 2679"/>
                <a:gd name="T5" fmla="*/ 0 h 2679"/>
                <a:gd name="T6" fmla="*/ 80 w 2679"/>
                <a:gd name="T7" fmla="*/ 0 h 2679"/>
                <a:gd name="T8" fmla="*/ 2679 w 2679"/>
                <a:gd name="T9" fmla="*/ 2599 h 2679"/>
                <a:gd name="T10" fmla="*/ 2679 w 2679"/>
                <a:gd name="T11" fmla="*/ 2679 h 2679"/>
                <a:gd name="T12" fmla="*/ 2679 w 2679"/>
                <a:gd name="T13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9" h="2679">
                  <a:moveTo>
                    <a:pt x="2679" y="2679"/>
                  </a:moveTo>
                  <a:lnTo>
                    <a:pt x="2679" y="2679"/>
                  </a:lnTo>
                  <a:cubicBezTo>
                    <a:pt x="1202" y="2679"/>
                    <a:pt x="0" y="1477"/>
                    <a:pt x="0" y="0"/>
                  </a:cubicBezTo>
                  <a:lnTo>
                    <a:pt x="80" y="0"/>
                  </a:lnTo>
                  <a:cubicBezTo>
                    <a:pt x="80" y="1433"/>
                    <a:pt x="1246" y="2599"/>
                    <a:pt x="2679" y="2599"/>
                  </a:cubicBezTo>
                  <a:lnTo>
                    <a:pt x="2679" y="2679"/>
                  </a:lnTo>
                  <a:lnTo>
                    <a:pt x="2679" y="2679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  <p:sp>
          <p:nvSpPr>
            <p:cNvPr id="17" name="Freeform 11"/>
            <p:cNvSpPr>
              <a:spLocks/>
            </p:cNvSpPr>
            <p:nvPr/>
          </p:nvSpPr>
          <p:spPr bwMode="auto">
            <a:xfrm>
              <a:off x="6350000" y="3578225"/>
              <a:ext cx="2305050" cy="2306638"/>
            </a:xfrm>
            <a:custGeom>
              <a:avLst/>
              <a:gdLst>
                <a:gd name="T0" fmla="*/ 0 w 2678"/>
                <a:gd name="T1" fmla="*/ 2679 h 2679"/>
                <a:gd name="T2" fmla="*/ 0 w 2678"/>
                <a:gd name="T3" fmla="*/ 2679 h 2679"/>
                <a:gd name="T4" fmla="*/ 0 w 2678"/>
                <a:gd name="T5" fmla="*/ 2599 h 2679"/>
                <a:gd name="T6" fmla="*/ 2598 w 2678"/>
                <a:gd name="T7" fmla="*/ 0 h 2679"/>
                <a:gd name="T8" fmla="*/ 2678 w 2678"/>
                <a:gd name="T9" fmla="*/ 0 h 2679"/>
                <a:gd name="T10" fmla="*/ 0 w 2678"/>
                <a:gd name="T11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8" h="2679">
                  <a:moveTo>
                    <a:pt x="0" y="2679"/>
                  </a:moveTo>
                  <a:lnTo>
                    <a:pt x="0" y="2679"/>
                  </a:lnTo>
                  <a:lnTo>
                    <a:pt x="0" y="2599"/>
                  </a:lnTo>
                  <a:cubicBezTo>
                    <a:pt x="1432" y="2599"/>
                    <a:pt x="2598" y="1433"/>
                    <a:pt x="2598" y="0"/>
                  </a:cubicBezTo>
                  <a:lnTo>
                    <a:pt x="2678" y="0"/>
                  </a:lnTo>
                  <a:cubicBezTo>
                    <a:pt x="2678" y="1477"/>
                    <a:pt x="1477" y="2679"/>
                    <a:pt x="0" y="2679"/>
                  </a:cubicBezTo>
                  <a:close/>
                </a:path>
              </a:pathLst>
            </a:custGeom>
            <a:solidFill>
              <a:srgbClr val="3D85C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  <p:sp>
          <p:nvSpPr>
            <p:cNvPr id="18" name="Freeform 13"/>
            <p:cNvSpPr>
              <a:spLocks/>
            </p:cNvSpPr>
            <p:nvPr/>
          </p:nvSpPr>
          <p:spPr bwMode="auto">
            <a:xfrm>
              <a:off x="6350000" y="1273175"/>
              <a:ext cx="2305050" cy="2305050"/>
            </a:xfrm>
            <a:custGeom>
              <a:avLst/>
              <a:gdLst>
                <a:gd name="T0" fmla="*/ 2678 w 2678"/>
                <a:gd name="T1" fmla="*/ 2678 h 2678"/>
                <a:gd name="T2" fmla="*/ 2678 w 2678"/>
                <a:gd name="T3" fmla="*/ 2678 h 2678"/>
                <a:gd name="T4" fmla="*/ 2598 w 2678"/>
                <a:gd name="T5" fmla="*/ 2678 h 2678"/>
                <a:gd name="T6" fmla="*/ 0 w 2678"/>
                <a:gd name="T7" fmla="*/ 80 h 2678"/>
                <a:gd name="T8" fmla="*/ 0 w 2678"/>
                <a:gd name="T9" fmla="*/ 0 h 2678"/>
                <a:gd name="T10" fmla="*/ 2678 w 2678"/>
                <a:gd name="T11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8" h="2678">
                  <a:moveTo>
                    <a:pt x="2678" y="2678"/>
                  </a:moveTo>
                  <a:lnTo>
                    <a:pt x="2678" y="2678"/>
                  </a:lnTo>
                  <a:lnTo>
                    <a:pt x="2598" y="2678"/>
                  </a:lnTo>
                  <a:cubicBezTo>
                    <a:pt x="2598" y="1245"/>
                    <a:pt x="1432" y="80"/>
                    <a:pt x="0" y="80"/>
                  </a:cubicBezTo>
                  <a:lnTo>
                    <a:pt x="0" y="0"/>
                  </a:lnTo>
                  <a:cubicBezTo>
                    <a:pt x="1477" y="0"/>
                    <a:pt x="2678" y="1201"/>
                    <a:pt x="2678" y="2678"/>
                  </a:cubicBezTo>
                  <a:close/>
                </a:path>
              </a:pathLst>
            </a:custGeom>
            <a:solidFill>
              <a:srgbClr val="F693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  <p:sp>
          <p:nvSpPr>
            <p:cNvPr id="19" name="Freeform 14"/>
            <p:cNvSpPr>
              <a:spLocks/>
            </p:cNvSpPr>
            <p:nvPr/>
          </p:nvSpPr>
          <p:spPr bwMode="auto">
            <a:xfrm>
              <a:off x="6350000" y="1273175"/>
              <a:ext cx="2305050" cy="2305050"/>
            </a:xfrm>
            <a:custGeom>
              <a:avLst/>
              <a:gdLst>
                <a:gd name="T0" fmla="*/ 2678 w 2678"/>
                <a:gd name="T1" fmla="*/ 2678 h 2678"/>
                <a:gd name="T2" fmla="*/ 2678 w 2678"/>
                <a:gd name="T3" fmla="*/ 2678 h 2678"/>
                <a:gd name="T4" fmla="*/ 2598 w 2678"/>
                <a:gd name="T5" fmla="*/ 2678 h 2678"/>
                <a:gd name="T6" fmla="*/ 0 w 2678"/>
                <a:gd name="T7" fmla="*/ 80 h 2678"/>
                <a:gd name="T8" fmla="*/ 0 w 2678"/>
                <a:gd name="T9" fmla="*/ 0 h 2678"/>
                <a:gd name="T10" fmla="*/ 2678 w 2678"/>
                <a:gd name="T11" fmla="*/ 2678 h 2678"/>
                <a:gd name="T12" fmla="*/ 2678 w 2678"/>
                <a:gd name="T13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8" h="2678">
                  <a:moveTo>
                    <a:pt x="2678" y="2678"/>
                  </a:moveTo>
                  <a:lnTo>
                    <a:pt x="2678" y="2678"/>
                  </a:lnTo>
                  <a:lnTo>
                    <a:pt x="2598" y="2678"/>
                  </a:lnTo>
                  <a:cubicBezTo>
                    <a:pt x="2598" y="1245"/>
                    <a:pt x="1432" y="80"/>
                    <a:pt x="0" y="80"/>
                  </a:cubicBezTo>
                  <a:lnTo>
                    <a:pt x="0" y="0"/>
                  </a:lnTo>
                  <a:cubicBezTo>
                    <a:pt x="1477" y="0"/>
                    <a:pt x="2678" y="1201"/>
                    <a:pt x="2678" y="2678"/>
                  </a:cubicBezTo>
                  <a:lnTo>
                    <a:pt x="2678" y="2678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</p:grpSp>
      <p:pic>
        <p:nvPicPr>
          <p:cNvPr id="23" name="Picture 22" descr="Il Collegio Docenti unitario è convocato presso la sede Di Villa ...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6744" y="2557914"/>
            <a:ext cx="2980371" cy="1491343"/>
          </a:xfrm>
          <a:prstGeom prst="rect">
            <a:avLst/>
          </a:prstGeom>
        </p:spPr>
      </p:pic>
      <p:pic>
        <p:nvPicPr>
          <p:cNvPr id="24" name="Picture 23" descr="Page not found | The #FeedArt Network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6743" y="2468312"/>
            <a:ext cx="2980371" cy="161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8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9969E-7 6.7635E-7 L 0.56536 -0.013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1" y="-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5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Team Services</a:t>
            </a:r>
          </a:p>
        </p:txBody>
      </p:sp>
      <p:sp>
        <p:nvSpPr>
          <p:cNvPr id="25" name="Right Arrow 24"/>
          <p:cNvSpPr/>
          <p:nvPr/>
        </p:nvSpPr>
        <p:spPr>
          <a:xfrm rot="16200000">
            <a:off x="1216055" y="3730626"/>
            <a:ext cx="1702641" cy="282339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22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 err="1">
              <a:solidFill>
                <a:srgbClr val="00B0F0"/>
              </a:solidFill>
              <a:latin typeface="Segoe UI"/>
              <a:cs typeface="+mn-cs"/>
            </a:endParaRPr>
          </a:p>
        </p:txBody>
      </p:sp>
      <p:sp>
        <p:nvSpPr>
          <p:cNvPr id="26" name="Bent Arrow 25"/>
          <p:cNvSpPr/>
          <p:nvPr/>
        </p:nvSpPr>
        <p:spPr>
          <a:xfrm rot="10800000">
            <a:off x="2657533" y="2835303"/>
            <a:ext cx="6767966" cy="2356609"/>
          </a:xfrm>
          <a:prstGeom prst="bentArrow">
            <a:avLst>
              <a:gd name="adj1" fmla="val 4873"/>
              <a:gd name="adj2" fmla="val 8600"/>
              <a:gd name="adj3" fmla="val 13322"/>
              <a:gd name="adj4" fmla="val 294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22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 err="1">
              <a:solidFill>
                <a:srgbClr val="00B0F0"/>
              </a:solidFill>
              <a:latin typeface="Segoe UI"/>
              <a:cs typeface="+mn-cs"/>
            </a:endParaRPr>
          </a:p>
        </p:txBody>
      </p:sp>
      <p:sp>
        <p:nvSpPr>
          <p:cNvPr id="27" name="Rounded Rectangle 26"/>
          <p:cNvSpPr/>
          <p:nvPr/>
        </p:nvSpPr>
        <p:spPr bwMode="auto">
          <a:xfrm>
            <a:off x="1713550" y="3682112"/>
            <a:ext cx="707653" cy="707653"/>
          </a:xfrm>
          <a:prstGeom prst="roundRect">
            <a:avLst/>
          </a:prstGeom>
          <a:solidFill>
            <a:schemeClr val="accent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>
              <a:lnSpc>
                <a:spcPct val="90000"/>
              </a:lnSpc>
              <a:defRPr/>
            </a:pPr>
            <a:endParaRPr lang="en-US" sz="2353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ounded Rectangle 27"/>
          <p:cNvSpPr/>
          <p:nvPr/>
        </p:nvSpPr>
        <p:spPr bwMode="auto">
          <a:xfrm>
            <a:off x="887862" y="3682112"/>
            <a:ext cx="707653" cy="707653"/>
          </a:xfrm>
          <a:prstGeom prst="roundRect">
            <a:avLst/>
          </a:prstGeom>
          <a:solidFill>
            <a:schemeClr val="accent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>
              <a:lnSpc>
                <a:spcPct val="90000"/>
              </a:lnSpc>
              <a:defRPr/>
            </a:pPr>
            <a:endParaRPr lang="en-US" sz="2353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ight Arrow 28"/>
          <p:cNvSpPr/>
          <p:nvPr/>
        </p:nvSpPr>
        <p:spPr>
          <a:xfrm rot="16200000">
            <a:off x="390366" y="3730626"/>
            <a:ext cx="1702641" cy="282339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22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 err="1">
              <a:solidFill>
                <a:srgbClr val="00B0F0"/>
              </a:solidFill>
              <a:latin typeface="Segoe UI"/>
              <a:cs typeface="+mn-cs"/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2526565" y="1649054"/>
            <a:ext cx="1737882" cy="1021594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22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 err="1">
              <a:solidFill>
                <a:srgbClr val="FFFFFF"/>
              </a:solidFill>
              <a:latin typeface="Segoe UI"/>
              <a:cs typeface="+mn-cs"/>
            </a:endParaRPr>
          </a:p>
        </p:txBody>
      </p:sp>
      <p:sp>
        <p:nvSpPr>
          <p:cNvPr id="31" name="Right Arrow 30"/>
          <p:cNvSpPr/>
          <p:nvPr/>
        </p:nvSpPr>
        <p:spPr>
          <a:xfrm>
            <a:off x="4938915" y="1649054"/>
            <a:ext cx="1775449" cy="1021594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22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 err="1">
              <a:solidFill>
                <a:srgbClr val="FFFFFF"/>
              </a:solidFill>
              <a:latin typeface="Segoe UI"/>
              <a:cs typeface="+mn-cs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7337545" y="1649054"/>
            <a:ext cx="1106071" cy="1021594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22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 err="1">
              <a:solidFill>
                <a:srgbClr val="FFFFFF"/>
              </a:solidFill>
              <a:latin typeface="Segoe UI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15082" y="1066800"/>
            <a:ext cx="1599973" cy="380946"/>
          </a:xfrm>
          <a:prstGeom prst="rect">
            <a:avLst/>
          </a:prstGeom>
        </p:spPr>
        <p:txBody>
          <a:bodyPr vert="horz" wrap="square" lIns="91427" tIns="91427" rIns="91427" bIns="91427" rtlCol="0" anchor="ctr">
            <a:noAutofit/>
          </a:bodyPr>
          <a:lstStyle/>
          <a:p>
            <a:pPr marL="233318" indent="-233318" defTabSz="9142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68" kern="0" spc="-49" dirty="0">
                <a:solidFill>
                  <a:schemeClr val="tx1">
                    <a:lumMod val="85000"/>
                  </a:schemeClr>
                </a:solidFill>
                <a:latin typeface="Segoe UI"/>
                <a:ea typeface="Segoe UI" pitchFamily="34" charset="0"/>
                <a:cs typeface="Segoe UI" pitchFamily="34" charset="0"/>
              </a:rPr>
              <a:t>Code Repository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01580" y="3682112"/>
            <a:ext cx="1676162" cy="707652"/>
          </a:xfrm>
          <a:prstGeom prst="rect">
            <a:avLst/>
          </a:prstGeom>
        </p:spPr>
        <p:txBody>
          <a:bodyPr vert="horz" wrap="square" lIns="91427" tIns="91427" rIns="91427" bIns="91427" rtlCol="0" anchor="ctr">
            <a:noAutofit/>
          </a:bodyPr>
          <a:lstStyle/>
          <a:p>
            <a:pPr defTabSz="9142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68" kern="0" dirty="0">
                <a:solidFill>
                  <a:schemeClr val="tx1">
                    <a:lumMod val="85000"/>
                  </a:schemeClr>
                </a:solidFill>
                <a:latin typeface="Segoe UI"/>
                <a:ea typeface="Segoe UI" pitchFamily="34" charset="0"/>
                <a:cs typeface="Segoe UI" pitchFamily="34" charset="0"/>
              </a:rPr>
              <a:t>Backlog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338317" y="1066800"/>
            <a:ext cx="1599973" cy="380946"/>
          </a:xfrm>
          <a:prstGeom prst="rect">
            <a:avLst/>
          </a:prstGeom>
        </p:spPr>
        <p:txBody>
          <a:bodyPr vert="horz" wrap="square" lIns="91427" tIns="91427" rIns="91427" bIns="91427" rtlCol="0" anchor="ctr">
            <a:noAutofit/>
          </a:bodyPr>
          <a:lstStyle/>
          <a:p>
            <a:pPr marL="233318" indent="-233318" algn="ctr" defTabSz="9142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68" kern="0" spc="-49" dirty="0">
                <a:solidFill>
                  <a:schemeClr val="tx1">
                    <a:lumMod val="85000"/>
                  </a:schemeClr>
                </a:solidFill>
                <a:latin typeface="Segoe UI"/>
                <a:ea typeface="Segoe UI" pitchFamily="34" charset="0"/>
                <a:cs typeface="Segoe UI" pitchFamily="34" charset="0"/>
              </a:rPr>
              <a:t>Build + Deploy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955746" y="5059025"/>
            <a:ext cx="3367833" cy="380946"/>
          </a:xfrm>
          <a:prstGeom prst="rect">
            <a:avLst/>
          </a:prstGeom>
        </p:spPr>
        <p:txBody>
          <a:bodyPr vert="horz" wrap="square" lIns="91427" tIns="91427" rIns="91427" bIns="91427" rtlCol="0" anchor="ctr">
            <a:noAutofit/>
          </a:bodyPr>
          <a:lstStyle/>
          <a:p>
            <a:pPr algn="ctr" defTabSz="9142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chemeClr val="tx1">
                    <a:lumMod val="85000"/>
                  </a:schemeClr>
                </a:solidFill>
                <a:latin typeface="Segoe UI"/>
                <a:ea typeface="Segoe UI" pitchFamily="34" charset="0"/>
                <a:cs typeface="Segoe UI" pitchFamily="34" charset="0"/>
              </a:rPr>
              <a:t>Monitor and improve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915082" y="1420484"/>
            <a:ext cx="1599973" cy="1599973"/>
          </a:xfrm>
          <a:prstGeom prst="roundRect">
            <a:avLst>
              <a:gd name="adj" fmla="val 5783"/>
            </a:avLst>
          </a:prstGeom>
          <a:solidFill>
            <a:srgbClr val="67297A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22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 err="1">
              <a:solidFill>
                <a:srgbClr val="FFFFFF"/>
              </a:solidFill>
              <a:latin typeface="Segoe UI"/>
              <a:cs typeface="+mn-cs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757" y="3730244"/>
            <a:ext cx="553977" cy="579743"/>
          </a:xfrm>
          <a:prstGeom prst="rect">
            <a:avLst/>
          </a:prstGeom>
        </p:spPr>
      </p:pic>
      <p:sp>
        <p:nvSpPr>
          <p:cNvPr id="39" name="Rounded Rectangle 38"/>
          <p:cNvSpPr/>
          <p:nvPr/>
        </p:nvSpPr>
        <p:spPr>
          <a:xfrm>
            <a:off x="3338317" y="1420484"/>
            <a:ext cx="1599973" cy="1599973"/>
          </a:xfrm>
          <a:prstGeom prst="roundRect">
            <a:avLst>
              <a:gd name="adj" fmla="val 5783"/>
            </a:avLst>
          </a:prstGeom>
          <a:solidFill>
            <a:srgbClr val="67297A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22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 err="1">
              <a:solidFill>
                <a:srgbClr val="FFFFFF"/>
              </a:solidFill>
              <a:latin typeface="Segoe UI"/>
              <a:cs typeface="+mn-cs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349" y="3730244"/>
            <a:ext cx="553977" cy="57974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579" y="4174884"/>
            <a:ext cx="2231599" cy="1629894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1084971" y="1660331"/>
            <a:ext cx="1185178" cy="1128354"/>
            <a:chOff x="1628786" y="2094289"/>
            <a:chExt cx="1185346" cy="1128515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28786" y="2588363"/>
              <a:ext cx="455690" cy="634441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86926" y="2094289"/>
              <a:ext cx="727206" cy="725111"/>
            </a:xfrm>
            <a:prstGeom prst="rect">
              <a:avLst/>
            </a:prstGeom>
          </p:spPr>
        </p:pic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8492" y="1649052"/>
            <a:ext cx="1219027" cy="1021691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5628833" y="1066800"/>
            <a:ext cx="1905317" cy="380946"/>
          </a:xfrm>
          <a:prstGeom prst="rect">
            <a:avLst/>
          </a:prstGeom>
        </p:spPr>
        <p:txBody>
          <a:bodyPr vert="horz" wrap="square" lIns="91427" tIns="91427" rIns="91427" bIns="91427" rtlCol="0" anchor="ctr">
            <a:noAutofit/>
          </a:bodyPr>
          <a:lstStyle/>
          <a:p>
            <a:pPr marL="233318" indent="-233318" algn="ctr" defTabSz="9142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68" kern="0" spc="-49" dirty="0">
                <a:solidFill>
                  <a:schemeClr val="tx1">
                    <a:lumMod val="85000"/>
                  </a:schemeClr>
                </a:solidFill>
                <a:latin typeface="Segoe UI"/>
                <a:ea typeface="Segoe UI" pitchFamily="34" charset="0"/>
                <a:cs typeface="Segoe UI" pitchFamily="34" charset="0"/>
              </a:rPr>
              <a:t>Automated Testing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5781505" y="1420484"/>
            <a:ext cx="1599973" cy="1599973"/>
          </a:xfrm>
          <a:prstGeom prst="roundRect">
            <a:avLst>
              <a:gd name="adj" fmla="val 5783"/>
            </a:avLst>
          </a:prstGeom>
          <a:solidFill>
            <a:srgbClr val="67297A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22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 err="1">
              <a:solidFill>
                <a:srgbClr val="FFFFFF"/>
              </a:solidFill>
              <a:latin typeface="Segoe UI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368008" y="1066800"/>
            <a:ext cx="1905317" cy="380946"/>
          </a:xfrm>
          <a:prstGeom prst="rect">
            <a:avLst/>
          </a:prstGeom>
        </p:spPr>
        <p:txBody>
          <a:bodyPr vert="horz" wrap="square" lIns="91427" tIns="91427" rIns="91427" bIns="91427" rtlCol="0" anchor="ctr">
            <a:noAutofit/>
          </a:bodyPr>
          <a:lstStyle/>
          <a:p>
            <a:pPr marL="233318" indent="-233318" algn="ctr" defTabSz="9142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68" kern="0" spc="-49" dirty="0">
                <a:solidFill>
                  <a:schemeClr val="tx1">
                    <a:lumMod val="85000"/>
                  </a:schemeClr>
                </a:solidFill>
                <a:latin typeface="Segoe UI"/>
                <a:ea typeface="Segoe UI" pitchFamily="34" charset="0"/>
                <a:cs typeface="Segoe UI" pitchFamily="34" charset="0"/>
              </a:rPr>
              <a:t>User Feedback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8520679" y="1420484"/>
            <a:ext cx="1599973" cy="1599973"/>
          </a:xfrm>
          <a:prstGeom prst="roundRect">
            <a:avLst>
              <a:gd name="adj" fmla="val 5783"/>
            </a:avLst>
          </a:prstGeom>
          <a:solidFill>
            <a:srgbClr val="505050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22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 err="1">
              <a:solidFill>
                <a:srgbClr val="FFFFFF"/>
              </a:solidFill>
              <a:latin typeface="Segoe UI"/>
              <a:cs typeface="+mn-cs"/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7491" y="1729034"/>
            <a:ext cx="984814" cy="982873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3988879" y="2631459"/>
            <a:ext cx="1652919" cy="681872"/>
            <a:chOff x="4633536" y="3025775"/>
            <a:chExt cx="1686302" cy="695644"/>
          </a:xfrm>
        </p:grpSpPr>
        <p:sp>
          <p:nvSpPr>
            <p:cNvPr id="52" name="AutoShape 30"/>
            <p:cNvSpPr>
              <a:spLocks noChangeAspect="1" noChangeArrowheads="1" noTextEdit="1"/>
            </p:cNvSpPr>
            <p:nvPr/>
          </p:nvSpPr>
          <p:spPr bwMode="auto">
            <a:xfrm>
              <a:off x="5151438" y="3025775"/>
              <a:ext cx="1168400" cy="560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367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FFFFFF"/>
                </a:solidFill>
                <a:latin typeface="Segoe UI"/>
                <a:cs typeface="+mn-cs"/>
              </a:endParaRPr>
            </a:p>
          </p:txBody>
        </p:sp>
        <p:sp>
          <p:nvSpPr>
            <p:cNvPr id="53" name="Rectangle 39"/>
            <p:cNvSpPr>
              <a:spLocks noChangeArrowheads="1"/>
            </p:cNvSpPr>
            <p:nvPr/>
          </p:nvSpPr>
          <p:spPr bwMode="auto">
            <a:xfrm>
              <a:off x="5389563" y="3027363"/>
              <a:ext cx="754063" cy="512763"/>
            </a:xfrm>
            <a:prstGeom prst="rect">
              <a:avLst/>
            </a:pr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367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FFFFFF"/>
                </a:solidFill>
                <a:latin typeface="Segoe UI"/>
                <a:cs typeface="+mn-cs"/>
              </a:endParaRPr>
            </a:p>
          </p:txBody>
        </p:sp>
        <p:sp>
          <p:nvSpPr>
            <p:cNvPr id="54" name="Oval 40"/>
            <p:cNvSpPr>
              <a:spLocks noChangeArrowheads="1"/>
            </p:cNvSpPr>
            <p:nvPr/>
          </p:nvSpPr>
          <p:spPr bwMode="auto">
            <a:xfrm>
              <a:off x="5759451" y="3038475"/>
              <a:ext cx="12700" cy="12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367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FFFFFF"/>
                </a:solidFill>
                <a:latin typeface="Segoe UI"/>
                <a:cs typeface="+mn-cs"/>
              </a:endParaRPr>
            </a:p>
          </p:txBody>
        </p:sp>
        <p:sp>
          <p:nvSpPr>
            <p:cNvPr id="55" name="Rectangle 41"/>
            <p:cNvSpPr>
              <a:spLocks noChangeArrowheads="1"/>
            </p:cNvSpPr>
            <p:nvPr/>
          </p:nvSpPr>
          <p:spPr bwMode="auto">
            <a:xfrm>
              <a:off x="5414963" y="3067050"/>
              <a:ext cx="703263" cy="450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367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FFFFFF"/>
                </a:solidFill>
                <a:latin typeface="Segoe UI"/>
                <a:cs typeface="+mn-cs"/>
              </a:endParaRPr>
            </a:p>
          </p:txBody>
        </p:sp>
        <p:sp>
          <p:nvSpPr>
            <p:cNvPr id="56" name="Freeform 42"/>
            <p:cNvSpPr>
              <a:spLocks/>
            </p:cNvSpPr>
            <p:nvPr/>
          </p:nvSpPr>
          <p:spPr bwMode="auto">
            <a:xfrm>
              <a:off x="5272088" y="3548063"/>
              <a:ext cx="973138" cy="39688"/>
            </a:xfrm>
            <a:custGeom>
              <a:avLst/>
              <a:gdLst>
                <a:gd name="T0" fmla="*/ 0 w 449"/>
                <a:gd name="T1" fmla="*/ 0 h 18"/>
                <a:gd name="T2" fmla="*/ 0 w 449"/>
                <a:gd name="T3" fmla="*/ 1 h 18"/>
                <a:gd name="T4" fmla="*/ 17 w 449"/>
                <a:gd name="T5" fmla="*/ 18 h 18"/>
                <a:gd name="T6" fmla="*/ 433 w 449"/>
                <a:gd name="T7" fmla="*/ 18 h 18"/>
                <a:gd name="T8" fmla="*/ 449 w 449"/>
                <a:gd name="T9" fmla="*/ 1 h 18"/>
                <a:gd name="T10" fmla="*/ 449 w 449"/>
                <a:gd name="T11" fmla="*/ 0 h 18"/>
                <a:gd name="T12" fmla="*/ 0 w 449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9" h="18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0"/>
                    <a:pt x="8" y="18"/>
                    <a:pt x="17" y="18"/>
                  </a:cubicBezTo>
                  <a:cubicBezTo>
                    <a:pt x="433" y="18"/>
                    <a:pt x="433" y="18"/>
                    <a:pt x="433" y="18"/>
                  </a:cubicBezTo>
                  <a:cubicBezTo>
                    <a:pt x="442" y="18"/>
                    <a:pt x="449" y="10"/>
                    <a:pt x="449" y="1"/>
                  </a:cubicBezTo>
                  <a:cubicBezTo>
                    <a:pt x="449" y="0"/>
                    <a:pt x="449" y="0"/>
                    <a:pt x="44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367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FFFFFF"/>
                </a:solidFill>
                <a:latin typeface="Segoe UI"/>
                <a:cs typeface="+mn-cs"/>
              </a:endParaRPr>
            </a:p>
          </p:txBody>
        </p:sp>
        <p:sp>
          <p:nvSpPr>
            <p:cNvPr id="57" name="Freeform 47"/>
            <p:cNvSpPr>
              <a:spLocks/>
            </p:cNvSpPr>
            <p:nvPr/>
          </p:nvSpPr>
          <p:spPr bwMode="auto">
            <a:xfrm>
              <a:off x="5635626" y="3194050"/>
              <a:ext cx="254000" cy="228600"/>
            </a:xfrm>
            <a:custGeom>
              <a:avLst/>
              <a:gdLst>
                <a:gd name="T0" fmla="*/ 99 w 117"/>
                <a:gd name="T1" fmla="*/ 40 h 105"/>
                <a:gd name="T2" fmla="*/ 114 w 117"/>
                <a:gd name="T3" fmla="*/ 14 h 105"/>
                <a:gd name="T4" fmla="*/ 89 w 117"/>
                <a:gd name="T5" fmla="*/ 1 h 105"/>
                <a:gd name="T6" fmla="*/ 63 w 117"/>
                <a:gd name="T7" fmla="*/ 7 h 105"/>
                <a:gd name="T8" fmla="*/ 40 w 117"/>
                <a:gd name="T9" fmla="*/ 1 h 105"/>
                <a:gd name="T10" fmla="*/ 12 w 117"/>
                <a:gd name="T11" fmla="*/ 18 h 105"/>
                <a:gd name="T12" fmla="*/ 20 w 117"/>
                <a:gd name="T13" fmla="*/ 87 h 105"/>
                <a:gd name="T14" fmla="*/ 42 w 117"/>
                <a:gd name="T15" fmla="*/ 105 h 105"/>
                <a:gd name="T16" fmla="*/ 64 w 117"/>
                <a:gd name="T17" fmla="*/ 99 h 105"/>
                <a:gd name="T18" fmla="*/ 87 w 117"/>
                <a:gd name="T19" fmla="*/ 104 h 105"/>
                <a:gd name="T20" fmla="*/ 108 w 117"/>
                <a:gd name="T21" fmla="*/ 88 h 105"/>
                <a:gd name="T22" fmla="*/ 117 w 117"/>
                <a:gd name="T23" fmla="*/ 68 h 105"/>
                <a:gd name="T24" fmla="*/ 99 w 117"/>
                <a:gd name="T25" fmla="*/ 4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05">
                  <a:moveTo>
                    <a:pt x="99" y="40"/>
                  </a:moveTo>
                  <a:cubicBezTo>
                    <a:pt x="99" y="23"/>
                    <a:pt x="113" y="15"/>
                    <a:pt x="114" y="14"/>
                  </a:cubicBezTo>
                  <a:cubicBezTo>
                    <a:pt x="106" y="3"/>
                    <a:pt x="93" y="1"/>
                    <a:pt x="89" y="1"/>
                  </a:cubicBezTo>
                  <a:cubicBezTo>
                    <a:pt x="78" y="0"/>
                    <a:pt x="68" y="7"/>
                    <a:pt x="63" y="7"/>
                  </a:cubicBezTo>
                  <a:cubicBezTo>
                    <a:pt x="57" y="7"/>
                    <a:pt x="49" y="1"/>
                    <a:pt x="40" y="1"/>
                  </a:cubicBezTo>
                  <a:cubicBezTo>
                    <a:pt x="28" y="1"/>
                    <a:pt x="18" y="8"/>
                    <a:pt x="12" y="18"/>
                  </a:cubicBezTo>
                  <a:cubicBezTo>
                    <a:pt x="0" y="39"/>
                    <a:pt x="9" y="70"/>
                    <a:pt x="20" y="87"/>
                  </a:cubicBezTo>
                  <a:cubicBezTo>
                    <a:pt x="26" y="96"/>
                    <a:pt x="33" y="105"/>
                    <a:pt x="42" y="105"/>
                  </a:cubicBezTo>
                  <a:cubicBezTo>
                    <a:pt x="51" y="104"/>
                    <a:pt x="54" y="99"/>
                    <a:pt x="64" y="99"/>
                  </a:cubicBezTo>
                  <a:cubicBezTo>
                    <a:pt x="75" y="99"/>
                    <a:pt x="78" y="105"/>
                    <a:pt x="87" y="104"/>
                  </a:cubicBezTo>
                  <a:cubicBezTo>
                    <a:pt x="96" y="104"/>
                    <a:pt x="102" y="96"/>
                    <a:pt x="108" y="88"/>
                  </a:cubicBezTo>
                  <a:cubicBezTo>
                    <a:pt x="115" y="78"/>
                    <a:pt x="117" y="69"/>
                    <a:pt x="117" y="68"/>
                  </a:cubicBezTo>
                  <a:cubicBezTo>
                    <a:pt x="117" y="68"/>
                    <a:pt x="99" y="61"/>
                    <a:pt x="99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367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FFFFFF"/>
                </a:solidFill>
                <a:latin typeface="Segoe UI"/>
                <a:cs typeface="+mn-cs"/>
              </a:endParaRPr>
            </a:p>
          </p:txBody>
        </p:sp>
        <p:sp>
          <p:nvSpPr>
            <p:cNvPr id="58" name="Freeform 48"/>
            <p:cNvSpPr>
              <a:spLocks/>
            </p:cNvSpPr>
            <p:nvPr/>
          </p:nvSpPr>
          <p:spPr bwMode="auto">
            <a:xfrm>
              <a:off x="5768976" y="3125788"/>
              <a:ext cx="61913" cy="68263"/>
            </a:xfrm>
            <a:custGeom>
              <a:avLst/>
              <a:gdLst>
                <a:gd name="T0" fmla="*/ 21 w 29"/>
                <a:gd name="T1" fmla="*/ 22 h 32"/>
                <a:gd name="T2" fmla="*/ 28 w 29"/>
                <a:gd name="T3" fmla="*/ 0 h 32"/>
                <a:gd name="T4" fmla="*/ 8 w 29"/>
                <a:gd name="T5" fmla="*/ 10 h 32"/>
                <a:gd name="T6" fmla="*/ 1 w 29"/>
                <a:gd name="T7" fmla="*/ 31 h 32"/>
                <a:gd name="T8" fmla="*/ 21 w 29"/>
                <a:gd name="T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2">
                  <a:moveTo>
                    <a:pt x="21" y="22"/>
                  </a:moveTo>
                  <a:cubicBezTo>
                    <a:pt x="26" y="16"/>
                    <a:pt x="29" y="8"/>
                    <a:pt x="28" y="0"/>
                  </a:cubicBezTo>
                  <a:cubicBezTo>
                    <a:pt x="21" y="0"/>
                    <a:pt x="13" y="4"/>
                    <a:pt x="8" y="10"/>
                  </a:cubicBezTo>
                  <a:cubicBezTo>
                    <a:pt x="3" y="15"/>
                    <a:pt x="0" y="23"/>
                    <a:pt x="1" y="31"/>
                  </a:cubicBezTo>
                  <a:cubicBezTo>
                    <a:pt x="8" y="32"/>
                    <a:pt x="16" y="27"/>
                    <a:pt x="21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367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FFFFFF"/>
                </a:solidFill>
                <a:latin typeface="Segoe UI"/>
                <a:cs typeface="+mn-cs"/>
              </a:endParaRP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4633536" y="3161031"/>
              <a:ext cx="974725" cy="560388"/>
              <a:chOff x="4084638" y="3027363"/>
              <a:chExt cx="974725" cy="560388"/>
            </a:xfrm>
          </p:grpSpPr>
          <p:sp>
            <p:nvSpPr>
              <p:cNvPr id="60" name="Rectangle 43"/>
              <p:cNvSpPr>
                <a:spLocks noChangeArrowheads="1"/>
              </p:cNvSpPr>
              <p:nvPr/>
            </p:nvSpPr>
            <p:spPr bwMode="auto">
              <a:xfrm>
                <a:off x="4200526" y="3027363"/>
                <a:ext cx="754063" cy="512763"/>
              </a:xfrm>
              <a:prstGeom prst="rect">
                <a:avLst/>
              </a:prstGeom>
              <a:solidFill>
                <a:srgbClr val="9F9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67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cs typeface="+mn-cs"/>
                </a:endParaRPr>
              </a:p>
            </p:txBody>
          </p:sp>
          <p:sp>
            <p:nvSpPr>
              <p:cNvPr id="61" name="Oval 44"/>
              <p:cNvSpPr>
                <a:spLocks noChangeArrowheads="1"/>
              </p:cNvSpPr>
              <p:nvPr/>
            </p:nvSpPr>
            <p:spPr bwMode="auto">
              <a:xfrm>
                <a:off x="4570413" y="3038475"/>
                <a:ext cx="12700" cy="12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67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cs typeface="+mn-cs"/>
                </a:endParaRPr>
              </a:p>
            </p:txBody>
          </p:sp>
          <p:sp>
            <p:nvSpPr>
              <p:cNvPr id="62" name="Rectangle 45"/>
              <p:cNvSpPr>
                <a:spLocks noChangeArrowheads="1"/>
              </p:cNvSpPr>
              <p:nvPr/>
            </p:nvSpPr>
            <p:spPr bwMode="auto">
              <a:xfrm>
                <a:off x="4225926" y="3067050"/>
                <a:ext cx="704850" cy="45085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67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cs typeface="+mn-cs"/>
                </a:endParaRPr>
              </a:p>
            </p:txBody>
          </p:sp>
          <p:sp>
            <p:nvSpPr>
              <p:cNvPr id="63" name="Freeform 46"/>
              <p:cNvSpPr>
                <a:spLocks/>
              </p:cNvSpPr>
              <p:nvPr/>
            </p:nvSpPr>
            <p:spPr bwMode="auto">
              <a:xfrm>
                <a:off x="4084638" y="3548063"/>
                <a:ext cx="974725" cy="39688"/>
              </a:xfrm>
              <a:custGeom>
                <a:avLst/>
                <a:gdLst>
                  <a:gd name="T0" fmla="*/ 0 w 449"/>
                  <a:gd name="T1" fmla="*/ 0 h 18"/>
                  <a:gd name="T2" fmla="*/ 0 w 449"/>
                  <a:gd name="T3" fmla="*/ 1 h 18"/>
                  <a:gd name="T4" fmla="*/ 16 w 449"/>
                  <a:gd name="T5" fmla="*/ 18 h 18"/>
                  <a:gd name="T6" fmla="*/ 432 w 449"/>
                  <a:gd name="T7" fmla="*/ 18 h 18"/>
                  <a:gd name="T8" fmla="*/ 449 w 449"/>
                  <a:gd name="T9" fmla="*/ 1 h 18"/>
                  <a:gd name="T10" fmla="*/ 449 w 449"/>
                  <a:gd name="T11" fmla="*/ 0 h 18"/>
                  <a:gd name="T12" fmla="*/ 0 w 449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9" h="18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0"/>
                      <a:pt x="7" y="18"/>
                      <a:pt x="16" y="18"/>
                    </a:cubicBezTo>
                    <a:cubicBezTo>
                      <a:pt x="432" y="18"/>
                      <a:pt x="432" y="18"/>
                      <a:pt x="432" y="18"/>
                    </a:cubicBezTo>
                    <a:cubicBezTo>
                      <a:pt x="441" y="18"/>
                      <a:pt x="449" y="10"/>
                      <a:pt x="449" y="1"/>
                    </a:cubicBezTo>
                    <a:cubicBezTo>
                      <a:pt x="449" y="0"/>
                      <a:pt x="449" y="0"/>
                      <a:pt x="44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67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cs typeface="+mn-cs"/>
                </a:endParaRPr>
              </a:p>
            </p:txBody>
          </p:sp>
          <p:sp>
            <p:nvSpPr>
              <p:cNvPr id="64" name="Freeform 49"/>
              <p:cNvSpPr>
                <a:spLocks/>
              </p:cNvSpPr>
              <p:nvPr/>
            </p:nvSpPr>
            <p:spPr bwMode="auto">
              <a:xfrm>
                <a:off x="4556126" y="3155950"/>
                <a:ext cx="144463" cy="127000"/>
              </a:xfrm>
              <a:custGeom>
                <a:avLst/>
                <a:gdLst>
                  <a:gd name="T0" fmla="*/ 0 w 91"/>
                  <a:gd name="T1" fmla="*/ 80 h 80"/>
                  <a:gd name="T2" fmla="*/ 91 w 91"/>
                  <a:gd name="T3" fmla="*/ 80 h 80"/>
                  <a:gd name="T4" fmla="*/ 91 w 91"/>
                  <a:gd name="T5" fmla="*/ 0 h 80"/>
                  <a:gd name="T6" fmla="*/ 0 w 91"/>
                  <a:gd name="T7" fmla="*/ 14 h 80"/>
                  <a:gd name="T8" fmla="*/ 0 w 91"/>
                  <a:gd name="T9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80">
                    <a:moveTo>
                      <a:pt x="0" y="80"/>
                    </a:moveTo>
                    <a:lnTo>
                      <a:pt x="91" y="80"/>
                    </a:lnTo>
                    <a:lnTo>
                      <a:pt x="91" y="0"/>
                    </a:lnTo>
                    <a:lnTo>
                      <a:pt x="0" y="14"/>
                    </a:lnTo>
                    <a:lnTo>
                      <a:pt x="0" y="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67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cs typeface="+mn-cs"/>
                </a:endParaRPr>
              </a:p>
            </p:txBody>
          </p:sp>
          <p:sp>
            <p:nvSpPr>
              <p:cNvPr id="65" name="Freeform 50"/>
              <p:cNvSpPr>
                <a:spLocks/>
              </p:cNvSpPr>
              <p:nvPr/>
            </p:nvSpPr>
            <p:spPr bwMode="auto">
              <a:xfrm>
                <a:off x="4440238" y="3178175"/>
                <a:ext cx="111125" cy="104775"/>
              </a:xfrm>
              <a:custGeom>
                <a:avLst/>
                <a:gdLst>
                  <a:gd name="T0" fmla="*/ 70 w 70"/>
                  <a:gd name="T1" fmla="*/ 66 h 66"/>
                  <a:gd name="T2" fmla="*/ 70 w 70"/>
                  <a:gd name="T3" fmla="*/ 0 h 66"/>
                  <a:gd name="T4" fmla="*/ 0 w 70"/>
                  <a:gd name="T5" fmla="*/ 9 h 66"/>
                  <a:gd name="T6" fmla="*/ 0 w 70"/>
                  <a:gd name="T7" fmla="*/ 66 h 66"/>
                  <a:gd name="T8" fmla="*/ 70 w 70"/>
                  <a:gd name="T9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6">
                    <a:moveTo>
                      <a:pt x="70" y="66"/>
                    </a:moveTo>
                    <a:lnTo>
                      <a:pt x="70" y="0"/>
                    </a:lnTo>
                    <a:lnTo>
                      <a:pt x="0" y="9"/>
                    </a:lnTo>
                    <a:lnTo>
                      <a:pt x="0" y="66"/>
                    </a:lnTo>
                    <a:lnTo>
                      <a:pt x="70" y="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67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cs typeface="+mn-cs"/>
                </a:endParaRPr>
              </a:p>
            </p:txBody>
          </p:sp>
          <p:sp>
            <p:nvSpPr>
              <p:cNvPr id="66" name="Freeform 51"/>
              <p:cNvSpPr>
                <a:spLocks/>
              </p:cNvSpPr>
              <p:nvPr/>
            </p:nvSpPr>
            <p:spPr bwMode="auto">
              <a:xfrm>
                <a:off x="4440238" y="3287713"/>
                <a:ext cx="111125" cy="107950"/>
              </a:xfrm>
              <a:custGeom>
                <a:avLst/>
                <a:gdLst>
                  <a:gd name="T0" fmla="*/ 70 w 70"/>
                  <a:gd name="T1" fmla="*/ 0 h 68"/>
                  <a:gd name="T2" fmla="*/ 0 w 70"/>
                  <a:gd name="T3" fmla="*/ 0 h 68"/>
                  <a:gd name="T4" fmla="*/ 0 w 70"/>
                  <a:gd name="T5" fmla="*/ 59 h 68"/>
                  <a:gd name="T6" fmla="*/ 70 w 70"/>
                  <a:gd name="T7" fmla="*/ 68 h 68"/>
                  <a:gd name="T8" fmla="*/ 70 w 70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8">
                    <a:moveTo>
                      <a:pt x="70" y="0"/>
                    </a:moveTo>
                    <a:lnTo>
                      <a:pt x="0" y="0"/>
                    </a:lnTo>
                    <a:lnTo>
                      <a:pt x="0" y="59"/>
                    </a:lnTo>
                    <a:lnTo>
                      <a:pt x="70" y="68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67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cs typeface="+mn-cs"/>
                </a:endParaRPr>
              </a:p>
            </p:txBody>
          </p:sp>
          <p:sp>
            <p:nvSpPr>
              <p:cNvPr id="67" name="Freeform 52"/>
              <p:cNvSpPr>
                <a:spLocks/>
              </p:cNvSpPr>
              <p:nvPr/>
            </p:nvSpPr>
            <p:spPr bwMode="auto">
              <a:xfrm>
                <a:off x="4556126" y="3287713"/>
                <a:ext cx="144463" cy="130175"/>
              </a:xfrm>
              <a:custGeom>
                <a:avLst/>
                <a:gdLst>
                  <a:gd name="T0" fmla="*/ 0 w 91"/>
                  <a:gd name="T1" fmla="*/ 0 h 82"/>
                  <a:gd name="T2" fmla="*/ 0 w 91"/>
                  <a:gd name="T3" fmla="*/ 68 h 82"/>
                  <a:gd name="T4" fmla="*/ 91 w 91"/>
                  <a:gd name="T5" fmla="*/ 82 h 82"/>
                  <a:gd name="T6" fmla="*/ 91 w 91"/>
                  <a:gd name="T7" fmla="*/ 0 h 82"/>
                  <a:gd name="T8" fmla="*/ 0 w 91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82">
                    <a:moveTo>
                      <a:pt x="0" y="0"/>
                    </a:moveTo>
                    <a:lnTo>
                      <a:pt x="0" y="68"/>
                    </a:lnTo>
                    <a:lnTo>
                      <a:pt x="91" y="82"/>
                    </a:lnTo>
                    <a:lnTo>
                      <a:pt x="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67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cs typeface="+mn-cs"/>
                </a:endParaRPr>
              </a:p>
            </p:txBody>
          </p:sp>
        </p:grpSp>
      </p:grpSp>
      <p:sp>
        <p:nvSpPr>
          <p:cNvPr id="68" name="Freeform 5"/>
          <p:cNvSpPr>
            <a:spLocks/>
          </p:cNvSpPr>
          <p:nvPr/>
        </p:nvSpPr>
        <p:spPr bwMode="auto">
          <a:xfrm>
            <a:off x="263247" y="6234277"/>
            <a:ext cx="2746858" cy="166523"/>
          </a:xfrm>
          <a:custGeom>
            <a:avLst/>
            <a:gdLst>
              <a:gd name="T0" fmla="*/ 1523 w 1523"/>
              <a:gd name="T1" fmla="*/ 46 h 93"/>
              <a:gd name="T2" fmla="*/ 1476 w 1523"/>
              <a:gd name="T3" fmla="*/ 93 h 93"/>
              <a:gd name="T4" fmla="*/ 47 w 1523"/>
              <a:gd name="T5" fmla="*/ 93 h 93"/>
              <a:gd name="T6" fmla="*/ 0 w 1523"/>
              <a:gd name="T7" fmla="*/ 46 h 93"/>
              <a:gd name="T8" fmla="*/ 0 w 1523"/>
              <a:gd name="T9" fmla="*/ 46 h 93"/>
              <a:gd name="T10" fmla="*/ 47 w 1523"/>
              <a:gd name="T11" fmla="*/ 0 h 93"/>
              <a:gd name="T12" fmla="*/ 1476 w 1523"/>
              <a:gd name="T13" fmla="*/ 0 h 93"/>
              <a:gd name="T14" fmla="*/ 1523 w 1523"/>
              <a:gd name="T15" fmla="*/ 46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23" h="93">
                <a:moveTo>
                  <a:pt x="1523" y="46"/>
                </a:moveTo>
                <a:cubicBezTo>
                  <a:pt x="1523" y="72"/>
                  <a:pt x="1502" y="93"/>
                  <a:pt x="1476" y="93"/>
                </a:cubicBezTo>
                <a:cubicBezTo>
                  <a:pt x="47" y="93"/>
                  <a:pt x="47" y="93"/>
                  <a:pt x="47" y="93"/>
                </a:cubicBezTo>
                <a:cubicBezTo>
                  <a:pt x="21" y="93"/>
                  <a:pt x="0" y="72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21"/>
                  <a:pt x="21" y="0"/>
                  <a:pt x="47" y="0"/>
                </a:cubicBezTo>
                <a:cubicBezTo>
                  <a:pt x="1476" y="0"/>
                  <a:pt x="1476" y="0"/>
                  <a:pt x="1476" y="0"/>
                </a:cubicBezTo>
                <a:cubicBezTo>
                  <a:pt x="1502" y="0"/>
                  <a:pt x="1523" y="21"/>
                  <a:pt x="1523" y="46"/>
                </a:cubicBezTo>
                <a:close/>
              </a:path>
            </a:pathLst>
          </a:custGeom>
          <a:solidFill>
            <a:srgbClr val="022A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69" name="Freeform 7"/>
          <p:cNvSpPr>
            <a:spLocks/>
          </p:cNvSpPr>
          <p:nvPr/>
        </p:nvSpPr>
        <p:spPr bwMode="auto">
          <a:xfrm>
            <a:off x="353512" y="5418779"/>
            <a:ext cx="883974" cy="877749"/>
          </a:xfrm>
          <a:custGeom>
            <a:avLst/>
            <a:gdLst>
              <a:gd name="T0" fmla="*/ 64 w 490"/>
              <a:gd name="T1" fmla="*/ 469 h 487"/>
              <a:gd name="T2" fmla="*/ 32 w 490"/>
              <a:gd name="T3" fmla="*/ 487 h 487"/>
              <a:gd name="T4" fmla="*/ 26 w 490"/>
              <a:gd name="T5" fmla="*/ 487 h 487"/>
              <a:gd name="T6" fmla="*/ 13 w 490"/>
              <a:gd name="T7" fmla="*/ 462 h 487"/>
              <a:gd name="T8" fmla="*/ 385 w 490"/>
              <a:gd name="T9" fmla="*/ 18 h 487"/>
              <a:gd name="T10" fmla="*/ 416 w 490"/>
              <a:gd name="T11" fmla="*/ 0 h 487"/>
              <a:gd name="T12" fmla="*/ 467 w 490"/>
              <a:gd name="T13" fmla="*/ 0 h 487"/>
              <a:gd name="T14" fmla="*/ 475 w 490"/>
              <a:gd name="T15" fmla="*/ 31 h 487"/>
              <a:gd name="T16" fmla="*/ 64 w 490"/>
              <a:gd name="T17" fmla="*/ 469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90" h="487">
                <a:moveTo>
                  <a:pt x="64" y="469"/>
                </a:moveTo>
                <a:cubicBezTo>
                  <a:pt x="54" y="481"/>
                  <a:pt x="42" y="487"/>
                  <a:pt x="32" y="487"/>
                </a:cubicBezTo>
                <a:cubicBezTo>
                  <a:pt x="26" y="487"/>
                  <a:pt x="26" y="487"/>
                  <a:pt x="26" y="487"/>
                </a:cubicBezTo>
                <a:cubicBezTo>
                  <a:pt x="17" y="487"/>
                  <a:pt x="0" y="484"/>
                  <a:pt x="13" y="462"/>
                </a:cubicBezTo>
                <a:cubicBezTo>
                  <a:pt x="21" y="449"/>
                  <a:pt x="385" y="18"/>
                  <a:pt x="385" y="18"/>
                </a:cubicBezTo>
                <a:cubicBezTo>
                  <a:pt x="392" y="8"/>
                  <a:pt x="406" y="0"/>
                  <a:pt x="416" y="0"/>
                </a:cubicBezTo>
                <a:cubicBezTo>
                  <a:pt x="467" y="0"/>
                  <a:pt x="467" y="0"/>
                  <a:pt x="467" y="0"/>
                </a:cubicBezTo>
                <a:cubicBezTo>
                  <a:pt x="477" y="0"/>
                  <a:pt x="490" y="13"/>
                  <a:pt x="475" y="31"/>
                </a:cubicBezTo>
                <a:lnTo>
                  <a:pt x="64" y="469"/>
                </a:lnTo>
                <a:close/>
              </a:path>
            </a:pathLst>
          </a:custGeom>
          <a:solidFill>
            <a:srgbClr val="BBB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70" name="Freeform 8"/>
          <p:cNvSpPr>
            <a:spLocks/>
          </p:cNvSpPr>
          <p:nvPr/>
        </p:nvSpPr>
        <p:spPr bwMode="auto">
          <a:xfrm>
            <a:off x="2029639" y="5418779"/>
            <a:ext cx="885531" cy="877749"/>
          </a:xfrm>
          <a:custGeom>
            <a:avLst/>
            <a:gdLst>
              <a:gd name="T0" fmla="*/ 427 w 491"/>
              <a:gd name="T1" fmla="*/ 469 h 487"/>
              <a:gd name="T2" fmla="*/ 458 w 491"/>
              <a:gd name="T3" fmla="*/ 487 h 487"/>
              <a:gd name="T4" fmla="*/ 464 w 491"/>
              <a:gd name="T5" fmla="*/ 487 h 487"/>
              <a:gd name="T6" fmla="*/ 477 w 491"/>
              <a:gd name="T7" fmla="*/ 462 h 487"/>
              <a:gd name="T8" fmla="*/ 105 w 491"/>
              <a:gd name="T9" fmla="*/ 18 h 487"/>
              <a:gd name="T10" fmla="*/ 74 w 491"/>
              <a:gd name="T11" fmla="*/ 0 h 487"/>
              <a:gd name="T12" fmla="*/ 23 w 491"/>
              <a:gd name="T13" fmla="*/ 0 h 487"/>
              <a:gd name="T14" fmla="*/ 15 w 491"/>
              <a:gd name="T15" fmla="*/ 31 h 487"/>
              <a:gd name="T16" fmla="*/ 427 w 491"/>
              <a:gd name="T17" fmla="*/ 469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91" h="487">
                <a:moveTo>
                  <a:pt x="427" y="469"/>
                </a:moveTo>
                <a:cubicBezTo>
                  <a:pt x="436" y="481"/>
                  <a:pt x="448" y="487"/>
                  <a:pt x="458" y="487"/>
                </a:cubicBezTo>
                <a:cubicBezTo>
                  <a:pt x="464" y="487"/>
                  <a:pt x="464" y="487"/>
                  <a:pt x="464" y="487"/>
                </a:cubicBezTo>
                <a:cubicBezTo>
                  <a:pt x="473" y="487"/>
                  <a:pt x="491" y="484"/>
                  <a:pt x="477" y="462"/>
                </a:cubicBezTo>
                <a:cubicBezTo>
                  <a:pt x="469" y="449"/>
                  <a:pt x="105" y="18"/>
                  <a:pt x="105" y="18"/>
                </a:cubicBezTo>
                <a:cubicBezTo>
                  <a:pt x="98" y="8"/>
                  <a:pt x="84" y="0"/>
                  <a:pt x="74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14" y="0"/>
                  <a:pt x="0" y="13"/>
                  <a:pt x="15" y="31"/>
                </a:cubicBezTo>
                <a:lnTo>
                  <a:pt x="427" y="469"/>
                </a:lnTo>
                <a:close/>
              </a:path>
            </a:pathLst>
          </a:custGeom>
          <a:solidFill>
            <a:srgbClr val="BBB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71" name="Freeform 9"/>
          <p:cNvSpPr>
            <a:spLocks/>
          </p:cNvSpPr>
          <p:nvPr/>
        </p:nvSpPr>
        <p:spPr bwMode="auto">
          <a:xfrm>
            <a:off x="938678" y="5418779"/>
            <a:ext cx="298808" cy="192980"/>
          </a:xfrm>
          <a:custGeom>
            <a:avLst/>
            <a:gdLst>
              <a:gd name="T0" fmla="*/ 143 w 166"/>
              <a:gd name="T1" fmla="*/ 0 h 107"/>
              <a:gd name="T2" fmla="*/ 92 w 166"/>
              <a:gd name="T3" fmla="*/ 0 h 107"/>
              <a:gd name="T4" fmla="*/ 61 w 166"/>
              <a:gd name="T5" fmla="*/ 18 h 107"/>
              <a:gd name="T6" fmla="*/ 0 w 166"/>
              <a:gd name="T7" fmla="*/ 90 h 107"/>
              <a:gd name="T8" fmla="*/ 80 w 166"/>
              <a:gd name="T9" fmla="*/ 107 h 107"/>
              <a:gd name="T10" fmla="*/ 151 w 166"/>
              <a:gd name="T11" fmla="*/ 31 h 107"/>
              <a:gd name="T12" fmla="*/ 143 w 166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6" h="107">
                <a:moveTo>
                  <a:pt x="143" y="0"/>
                </a:moveTo>
                <a:cubicBezTo>
                  <a:pt x="92" y="0"/>
                  <a:pt x="92" y="0"/>
                  <a:pt x="92" y="0"/>
                </a:cubicBezTo>
                <a:cubicBezTo>
                  <a:pt x="82" y="0"/>
                  <a:pt x="68" y="8"/>
                  <a:pt x="61" y="18"/>
                </a:cubicBezTo>
                <a:cubicBezTo>
                  <a:pt x="61" y="18"/>
                  <a:pt x="36" y="47"/>
                  <a:pt x="0" y="90"/>
                </a:cubicBezTo>
                <a:cubicBezTo>
                  <a:pt x="80" y="107"/>
                  <a:pt x="80" y="107"/>
                  <a:pt x="80" y="107"/>
                </a:cubicBezTo>
                <a:cubicBezTo>
                  <a:pt x="151" y="31"/>
                  <a:pt x="151" y="31"/>
                  <a:pt x="151" y="31"/>
                </a:cubicBezTo>
                <a:cubicBezTo>
                  <a:pt x="166" y="13"/>
                  <a:pt x="153" y="0"/>
                  <a:pt x="143" y="0"/>
                </a:cubicBezTo>
                <a:close/>
              </a:path>
            </a:pathLst>
          </a:custGeom>
          <a:solidFill>
            <a:srgbClr val="8081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72" name="Freeform 10"/>
          <p:cNvSpPr>
            <a:spLocks/>
          </p:cNvSpPr>
          <p:nvPr/>
        </p:nvSpPr>
        <p:spPr bwMode="auto">
          <a:xfrm>
            <a:off x="2029640" y="5418779"/>
            <a:ext cx="364173" cy="249007"/>
          </a:xfrm>
          <a:custGeom>
            <a:avLst/>
            <a:gdLst>
              <a:gd name="T0" fmla="*/ 105 w 202"/>
              <a:gd name="T1" fmla="*/ 18 h 138"/>
              <a:gd name="T2" fmla="*/ 74 w 202"/>
              <a:gd name="T3" fmla="*/ 0 h 138"/>
              <a:gd name="T4" fmla="*/ 23 w 202"/>
              <a:gd name="T5" fmla="*/ 0 h 138"/>
              <a:gd name="T6" fmla="*/ 15 w 202"/>
              <a:gd name="T7" fmla="*/ 31 h 138"/>
              <a:gd name="T8" fmla="*/ 115 w 202"/>
              <a:gd name="T9" fmla="*/ 138 h 138"/>
              <a:gd name="T10" fmla="*/ 202 w 202"/>
              <a:gd name="T11" fmla="*/ 133 h 138"/>
              <a:gd name="T12" fmla="*/ 105 w 202"/>
              <a:gd name="T13" fmla="*/ 1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2" h="138">
                <a:moveTo>
                  <a:pt x="105" y="18"/>
                </a:moveTo>
                <a:cubicBezTo>
                  <a:pt x="98" y="8"/>
                  <a:pt x="84" y="0"/>
                  <a:pt x="74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14" y="0"/>
                  <a:pt x="0" y="13"/>
                  <a:pt x="15" y="31"/>
                </a:cubicBezTo>
                <a:cubicBezTo>
                  <a:pt x="115" y="138"/>
                  <a:pt x="115" y="138"/>
                  <a:pt x="115" y="138"/>
                </a:cubicBezTo>
                <a:cubicBezTo>
                  <a:pt x="202" y="133"/>
                  <a:pt x="202" y="133"/>
                  <a:pt x="202" y="133"/>
                </a:cubicBezTo>
                <a:cubicBezTo>
                  <a:pt x="147" y="68"/>
                  <a:pt x="105" y="18"/>
                  <a:pt x="105" y="18"/>
                </a:cubicBezTo>
                <a:close/>
              </a:path>
            </a:pathLst>
          </a:custGeom>
          <a:solidFill>
            <a:srgbClr val="8081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73" name="Freeform 11"/>
          <p:cNvSpPr>
            <a:spLocks/>
          </p:cNvSpPr>
          <p:nvPr/>
        </p:nvSpPr>
        <p:spPr bwMode="auto">
          <a:xfrm>
            <a:off x="291260" y="5261593"/>
            <a:ext cx="2684606" cy="235000"/>
          </a:xfrm>
          <a:custGeom>
            <a:avLst/>
            <a:gdLst>
              <a:gd name="T0" fmla="*/ 1489 w 1489"/>
              <a:gd name="T1" fmla="*/ 0 h 131"/>
              <a:gd name="T2" fmla="*/ 0 w 1489"/>
              <a:gd name="T3" fmla="*/ 0 h 131"/>
              <a:gd name="T4" fmla="*/ 0 w 1489"/>
              <a:gd name="T5" fmla="*/ 18 h 131"/>
              <a:gd name="T6" fmla="*/ 744 w 1489"/>
              <a:gd name="T7" fmla="*/ 131 h 131"/>
              <a:gd name="T8" fmla="*/ 1489 w 1489"/>
              <a:gd name="T9" fmla="*/ 16 h 131"/>
              <a:gd name="T10" fmla="*/ 1489 w 1489"/>
              <a:gd name="T11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89" h="131">
                <a:moveTo>
                  <a:pt x="1489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8"/>
                  <a:pt x="0" y="18"/>
                  <a:pt x="0" y="18"/>
                </a:cubicBezTo>
                <a:cubicBezTo>
                  <a:pt x="123" y="84"/>
                  <a:pt x="409" y="131"/>
                  <a:pt x="744" y="131"/>
                </a:cubicBezTo>
                <a:cubicBezTo>
                  <a:pt x="1079" y="131"/>
                  <a:pt x="1367" y="84"/>
                  <a:pt x="1489" y="16"/>
                </a:cubicBezTo>
                <a:lnTo>
                  <a:pt x="1489" y="0"/>
                </a:lnTo>
                <a:close/>
              </a:path>
            </a:pathLst>
          </a:custGeom>
          <a:solidFill>
            <a:srgbClr val="B897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74" name="Freeform 26"/>
          <p:cNvSpPr>
            <a:spLocks noEditPoints="1"/>
          </p:cNvSpPr>
          <p:nvPr/>
        </p:nvSpPr>
        <p:spPr bwMode="auto">
          <a:xfrm>
            <a:off x="421991" y="5037487"/>
            <a:ext cx="259901" cy="224106"/>
          </a:xfrm>
          <a:custGeom>
            <a:avLst/>
            <a:gdLst>
              <a:gd name="T0" fmla="*/ 120 w 144"/>
              <a:gd name="T1" fmla="*/ 23 h 124"/>
              <a:gd name="T2" fmla="*/ 103 w 144"/>
              <a:gd name="T3" fmla="*/ 23 h 124"/>
              <a:gd name="T4" fmla="*/ 103 w 144"/>
              <a:gd name="T5" fmla="*/ 4 h 124"/>
              <a:gd name="T6" fmla="*/ 99 w 144"/>
              <a:gd name="T7" fmla="*/ 0 h 124"/>
              <a:gd name="T8" fmla="*/ 4 w 144"/>
              <a:gd name="T9" fmla="*/ 0 h 124"/>
              <a:gd name="T10" fmla="*/ 0 w 144"/>
              <a:gd name="T11" fmla="*/ 4 h 124"/>
              <a:gd name="T12" fmla="*/ 0 w 144"/>
              <a:gd name="T13" fmla="*/ 114 h 124"/>
              <a:gd name="T14" fmla="*/ 4 w 144"/>
              <a:gd name="T15" fmla="*/ 118 h 124"/>
              <a:gd name="T16" fmla="*/ 9 w 144"/>
              <a:gd name="T17" fmla="*/ 118 h 124"/>
              <a:gd name="T18" fmla="*/ 9 w 144"/>
              <a:gd name="T19" fmla="*/ 124 h 124"/>
              <a:gd name="T20" fmla="*/ 95 w 144"/>
              <a:gd name="T21" fmla="*/ 124 h 124"/>
              <a:gd name="T22" fmla="*/ 95 w 144"/>
              <a:gd name="T23" fmla="*/ 118 h 124"/>
              <a:gd name="T24" fmla="*/ 99 w 144"/>
              <a:gd name="T25" fmla="*/ 118 h 124"/>
              <a:gd name="T26" fmla="*/ 103 w 144"/>
              <a:gd name="T27" fmla="*/ 114 h 124"/>
              <a:gd name="T28" fmla="*/ 103 w 144"/>
              <a:gd name="T29" fmla="*/ 92 h 124"/>
              <a:gd name="T30" fmla="*/ 120 w 144"/>
              <a:gd name="T31" fmla="*/ 92 h 124"/>
              <a:gd name="T32" fmla="*/ 144 w 144"/>
              <a:gd name="T33" fmla="*/ 69 h 124"/>
              <a:gd name="T34" fmla="*/ 144 w 144"/>
              <a:gd name="T35" fmla="*/ 47 h 124"/>
              <a:gd name="T36" fmla="*/ 120 w 144"/>
              <a:gd name="T37" fmla="*/ 23 h 124"/>
              <a:gd name="T38" fmla="*/ 132 w 144"/>
              <a:gd name="T39" fmla="*/ 69 h 124"/>
              <a:gd name="T40" fmla="*/ 120 w 144"/>
              <a:gd name="T41" fmla="*/ 81 h 124"/>
              <a:gd name="T42" fmla="*/ 103 w 144"/>
              <a:gd name="T43" fmla="*/ 81 h 124"/>
              <a:gd name="T44" fmla="*/ 103 w 144"/>
              <a:gd name="T45" fmla="*/ 35 h 124"/>
              <a:gd name="T46" fmla="*/ 120 w 144"/>
              <a:gd name="T47" fmla="*/ 35 h 124"/>
              <a:gd name="T48" fmla="*/ 132 w 144"/>
              <a:gd name="T49" fmla="*/ 47 h 124"/>
              <a:gd name="T50" fmla="*/ 132 w 144"/>
              <a:gd name="T51" fmla="*/ 69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4" h="124">
                <a:moveTo>
                  <a:pt x="120" y="23"/>
                </a:moveTo>
                <a:cubicBezTo>
                  <a:pt x="103" y="23"/>
                  <a:pt x="103" y="23"/>
                  <a:pt x="103" y="23"/>
                </a:cubicBezTo>
                <a:cubicBezTo>
                  <a:pt x="103" y="4"/>
                  <a:pt x="103" y="4"/>
                  <a:pt x="103" y="4"/>
                </a:cubicBezTo>
                <a:cubicBezTo>
                  <a:pt x="103" y="2"/>
                  <a:pt x="101" y="0"/>
                  <a:pt x="9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16"/>
                  <a:pt x="2" y="118"/>
                  <a:pt x="4" y="118"/>
                </a:cubicBezTo>
                <a:cubicBezTo>
                  <a:pt x="9" y="118"/>
                  <a:pt x="9" y="118"/>
                  <a:pt x="9" y="118"/>
                </a:cubicBezTo>
                <a:cubicBezTo>
                  <a:pt x="9" y="124"/>
                  <a:pt x="9" y="124"/>
                  <a:pt x="9" y="124"/>
                </a:cubicBezTo>
                <a:cubicBezTo>
                  <a:pt x="95" y="124"/>
                  <a:pt x="95" y="124"/>
                  <a:pt x="95" y="124"/>
                </a:cubicBezTo>
                <a:cubicBezTo>
                  <a:pt x="95" y="118"/>
                  <a:pt x="95" y="118"/>
                  <a:pt x="95" y="118"/>
                </a:cubicBezTo>
                <a:cubicBezTo>
                  <a:pt x="99" y="118"/>
                  <a:pt x="99" y="118"/>
                  <a:pt x="99" y="118"/>
                </a:cubicBezTo>
                <a:cubicBezTo>
                  <a:pt x="101" y="118"/>
                  <a:pt x="103" y="116"/>
                  <a:pt x="103" y="114"/>
                </a:cubicBezTo>
                <a:cubicBezTo>
                  <a:pt x="103" y="92"/>
                  <a:pt x="103" y="92"/>
                  <a:pt x="103" y="92"/>
                </a:cubicBezTo>
                <a:cubicBezTo>
                  <a:pt x="120" y="92"/>
                  <a:pt x="120" y="92"/>
                  <a:pt x="120" y="92"/>
                </a:cubicBezTo>
                <a:cubicBezTo>
                  <a:pt x="133" y="92"/>
                  <a:pt x="144" y="82"/>
                  <a:pt x="144" y="69"/>
                </a:cubicBezTo>
                <a:cubicBezTo>
                  <a:pt x="144" y="47"/>
                  <a:pt x="144" y="47"/>
                  <a:pt x="144" y="47"/>
                </a:cubicBezTo>
                <a:cubicBezTo>
                  <a:pt x="144" y="34"/>
                  <a:pt x="133" y="23"/>
                  <a:pt x="120" y="23"/>
                </a:cubicBezTo>
                <a:close/>
                <a:moveTo>
                  <a:pt x="132" y="69"/>
                </a:moveTo>
                <a:cubicBezTo>
                  <a:pt x="132" y="75"/>
                  <a:pt x="127" y="81"/>
                  <a:pt x="120" y="81"/>
                </a:cubicBezTo>
                <a:cubicBezTo>
                  <a:pt x="103" y="81"/>
                  <a:pt x="103" y="81"/>
                  <a:pt x="103" y="81"/>
                </a:cubicBezTo>
                <a:cubicBezTo>
                  <a:pt x="103" y="35"/>
                  <a:pt x="103" y="35"/>
                  <a:pt x="103" y="35"/>
                </a:cubicBezTo>
                <a:cubicBezTo>
                  <a:pt x="120" y="35"/>
                  <a:pt x="120" y="35"/>
                  <a:pt x="120" y="35"/>
                </a:cubicBezTo>
                <a:cubicBezTo>
                  <a:pt x="127" y="35"/>
                  <a:pt x="132" y="40"/>
                  <a:pt x="132" y="47"/>
                </a:cubicBezTo>
                <a:lnTo>
                  <a:pt x="132" y="69"/>
                </a:lnTo>
                <a:close/>
              </a:path>
            </a:pathLst>
          </a:cu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75" name="Freeform 27"/>
          <p:cNvSpPr>
            <a:spLocks/>
          </p:cNvSpPr>
          <p:nvPr/>
        </p:nvSpPr>
        <p:spPr bwMode="auto">
          <a:xfrm>
            <a:off x="440664" y="5118414"/>
            <a:ext cx="70034" cy="29569"/>
          </a:xfrm>
          <a:custGeom>
            <a:avLst/>
            <a:gdLst>
              <a:gd name="T0" fmla="*/ 26 w 39"/>
              <a:gd name="T1" fmla="*/ 5 h 16"/>
              <a:gd name="T2" fmla="*/ 7 w 39"/>
              <a:gd name="T3" fmla="*/ 12 h 16"/>
              <a:gd name="T4" fmla="*/ 3 w 39"/>
              <a:gd name="T5" fmla="*/ 6 h 16"/>
              <a:gd name="T6" fmla="*/ 9 w 39"/>
              <a:gd name="T7" fmla="*/ 0 h 16"/>
              <a:gd name="T8" fmla="*/ 8 w 39"/>
              <a:gd name="T9" fmla="*/ 0 h 16"/>
              <a:gd name="T10" fmla="*/ 0 w 39"/>
              <a:gd name="T11" fmla="*/ 8 h 16"/>
              <a:gd name="T12" fmla="*/ 7 w 39"/>
              <a:gd name="T13" fmla="*/ 16 h 16"/>
              <a:gd name="T14" fmla="*/ 39 w 39"/>
              <a:gd name="T15" fmla="*/ 16 h 16"/>
              <a:gd name="T16" fmla="*/ 26 w 39"/>
              <a:gd name="T17" fmla="*/ 5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" h="16">
                <a:moveTo>
                  <a:pt x="26" y="5"/>
                </a:moveTo>
                <a:cubicBezTo>
                  <a:pt x="19" y="5"/>
                  <a:pt x="17" y="12"/>
                  <a:pt x="7" y="12"/>
                </a:cubicBezTo>
                <a:cubicBezTo>
                  <a:pt x="5" y="12"/>
                  <a:pt x="3" y="9"/>
                  <a:pt x="3" y="6"/>
                </a:cubicBezTo>
                <a:cubicBezTo>
                  <a:pt x="3" y="3"/>
                  <a:pt x="6" y="0"/>
                  <a:pt x="9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3"/>
                  <a:pt x="3" y="16"/>
                  <a:pt x="7" y="16"/>
                </a:cubicBezTo>
                <a:cubicBezTo>
                  <a:pt x="13" y="16"/>
                  <a:pt x="39" y="16"/>
                  <a:pt x="39" y="16"/>
                </a:cubicBezTo>
                <a:cubicBezTo>
                  <a:pt x="39" y="16"/>
                  <a:pt x="38" y="5"/>
                  <a:pt x="26" y="5"/>
                </a:cubicBezTo>
                <a:close/>
              </a:path>
            </a:pathLst>
          </a:custGeom>
          <a:solidFill>
            <a:srgbClr val="505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76" name="Freeform 28"/>
          <p:cNvSpPr>
            <a:spLocks/>
          </p:cNvSpPr>
          <p:nvPr/>
        </p:nvSpPr>
        <p:spPr bwMode="auto">
          <a:xfrm>
            <a:off x="520035" y="5118414"/>
            <a:ext cx="70034" cy="29569"/>
          </a:xfrm>
          <a:custGeom>
            <a:avLst/>
            <a:gdLst>
              <a:gd name="T0" fmla="*/ 13 w 39"/>
              <a:gd name="T1" fmla="*/ 5 h 16"/>
              <a:gd name="T2" fmla="*/ 32 w 39"/>
              <a:gd name="T3" fmla="*/ 12 h 16"/>
              <a:gd name="T4" fmla="*/ 35 w 39"/>
              <a:gd name="T5" fmla="*/ 6 h 16"/>
              <a:gd name="T6" fmla="*/ 30 w 39"/>
              <a:gd name="T7" fmla="*/ 0 h 16"/>
              <a:gd name="T8" fmla="*/ 31 w 39"/>
              <a:gd name="T9" fmla="*/ 0 h 16"/>
              <a:gd name="T10" fmla="*/ 39 w 39"/>
              <a:gd name="T11" fmla="*/ 8 h 16"/>
              <a:gd name="T12" fmla="*/ 32 w 39"/>
              <a:gd name="T13" fmla="*/ 16 h 16"/>
              <a:gd name="T14" fmla="*/ 0 w 39"/>
              <a:gd name="T15" fmla="*/ 16 h 16"/>
              <a:gd name="T16" fmla="*/ 13 w 39"/>
              <a:gd name="T17" fmla="*/ 5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" h="16">
                <a:moveTo>
                  <a:pt x="13" y="5"/>
                </a:moveTo>
                <a:cubicBezTo>
                  <a:pt x="20" y="5"/>
                  <a:pt x="22" y="12"/>
                  <a:pt x="32" y="12"/>
                </a:cubicBezTo>
                <a:cubicBezTo>
                  <a:pt x="34" y="12"/>
                  <a:pt x="35" y="9"/>
                  <a:pt x="35" y="6"/>
                </a:cubicBezTo>
                <a:cubicBezTo>
                  <a:pt x="35" y="3"/>
                  <a:pt x="33" y="0"/>
                  <a:pt x="30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5" y="0"/>
                  <a:pt x="39" y="4"/>
                  <a:pt x="39" y="8"/>
                </a:cubicBezTo>
                <a:cubicBezTo>
                  <a:pt x="39" y="13"/>
                  <a:pt x="36" y="16"/>
                  <a:pt x="32" y="16"/>
                </a:cubicBezTo>
                <a:cubicBezTo>
                  <a:pt x="26" y="16"/>
                  <a:pt x="0" y="16"/>
                  <a:pt x="0" y="16"/>
                </a:cubicBezTo>
                <a:cubicBezTo>
                  <a:pt x="0" y="16"/>
                  <a:pt x="1" y="5"/>
                  <a:pt x="13" y="5"/>
                </a:cubicBezTo>
                <a:close/>
              </a:path>
            </a:pathLst>
          </a:custGeom>
          <a:solidFill>
            <a:srgbClr val="505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77" name="Rectangle 16"/>
          <p:cNvSpPr>
            <a:spLocks noChangeArrowheads="1"/>
          </p:cNvSpPr>
          <p:nvPr/>
        </p:nvSpPr>
        <p:spPr bwMode="auto">
          <a:xfrm>
            <a:off x="938069" y="4797819"/>
            <a:ext cx="627187" cy="424868"/>
          </a:xfrm>
          <a:prstGeom prst="rect">
            <a:avLst/>
          </a:prstGeom>
          <a:solidFill>
            <a:srgbClr val="9F9F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78" name="Oval 17"/>
          <p:cNvSpPr>
            <a:spLocks noChangeArrowheads="1"/>
          </p:cNvSpPr>
          <p:nvPr/>
        </p:nvSpPr>
        <p:spPr bwMode="auto">
          <a:xfrm>
            <a:off x="1246215" y="4807155"/>
            <a:ext cx="10895" cy="10894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79" name="Rectangle 18"/>
          <p:cNvSpPr>
            <a:spLocks noChangeArrowheads="1"/>
          </p:cNvSpPr>
          <p:nvPr/>
        </p:nvSpPr>
        <p:spPr bwMode="auto">
          <a:xfrm>
            <a:off x="959856" y="4830502"/>
            <a:ext cx="585166" cy="375066"/>
          </a:xfrm>
          <a:prstGeom prst="rect">
            <a:avLst/>
          </a:prstGeom>
          <a:solidFill>
            <a:srgbClr val="45226D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80" name="Freeform 19"/>
          <p:cNvSpPr>
            <a:spLocks/>
          </p:cNvSpPr>
          <p:nvPr/>
        </p:nvSpPr>
        <p:spPr bwMode="auto">
          <a:xfrm>
            <a:off x="841577" y="5230468"/>
            <a:ext cx="809272" cy="32682"/>
          </a:xfrm>
          <a:custGeom>
            <a:avLst/>
            <a:gdLst>
              <a:gd name="T0" fmla="*/ 0 w 449"/>
              <a:gd name="T1" fmla="*/ 0 h 18"/>
              <a:gd name="T2" fmla="*/ 0 w 449"/>
              <a:gd name="T3" fmla="*/ 1 h 18"/>
              <a:gd name="T4" fmla="*/ 16 w 449"/>
              <a:gd name="T5" fmla="*/ 18 h 18"/>
              <a:gd name="T6" fmla="*/ 432 w 449"/>
              <a:gd name="T7" fmla="*/ 18 h 18"/>
              <a:gd name="T8" fmla="*/ 449 w 449"/>
              <a:gd name="T9" fmla="*/ 1 h 18"/>
              <a:gd name="T10" fmla="*/ 449 w 449"/>
              <a:gd name="T11" fmla="*/ 0 h 18"/>
              <a:gd name="T12" fmla="*/ 0 w 449"/>
              <a:gd name="T13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9" h="18"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0"/>
                  <a:pt x="7" y="18"/>
                  <a:pt x="16" y="18"/>
                </a:cubicBezTo>
                <a:cubicBezTo>
                  <a:pt x="432" y="18"/>
                  <a:pt x="432" y="18"/>
                  <a:pt x="432" y="18"/>
                </a:cubicBezTo>
                <a:cubicBezTo>
                  <a:pt x="441" y="18"/>
                  <a:pt x="449" y="10"/>
                  <a:pt x="449" y="1"/>
                </a:cubicBezTo>
                <a:cubicBezTo>
                  <a:pt x="449" y="0"/>
                  <a:pt x="449" y="0"/>
                  <a:pt x="449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81" name="Freeform 80"/>
          <p:cNvSpPr>
            <a:spLocks noChangeAspect="1" noEditPoints="1"/>
          </p:cNvSpPr>
          <p:nvPr/>
        </p:nvSpPr>
        <p:spPr bwMode="black">
          <a:xfrm>
            <a:off x="1102334" y="4875683"/>
            <a:ext cx="274312" cy="273199"/>
          </a:xfrm>
          <a:custGeom>
            <a:avLst/>
            <a:gdLst>
              <a:gd name="T0" fmla="*/ 112 w 246"/>
              <a:gd name="T1" fmla="*/ 19 h 245"/>
              <a:gd name="T2" fmla="*/ 246 w 246"/>
              <a:gd name="T3" fmla="*/ 0 h 245"/>
              <a:gd name="T4" fmla="*/ 246 w 246"/>
              <a:gd name="T5" fmla="*/ 116 h 245"/>
              <a:gd name="T6" fmla="*/ 112 w 246"/>
              <a:gd name="T7" fmla="*/ 116 h 245"/>
              <a:gd name="T8" fmla="*/ 112 w 246"/>
              <a:gd name="T9" fmla="*/ 19 h 245"/>
              <a:gd name="T10" fmla="*/ 102 w 246"/>
              <a:gd name="T11" fmla="*/ 116 h 245"/>
              <a:gd name="T12" fmla="*/ 102 w 246"/>
              <a:gd name="T13" fmla="*/ 19 h 245"/>
              <a:gd name="T14" fmla="*/ 0 w 246"/>
              <a:gd name="T15" fmla="*/ 34 h 245"/>
              <a:gd name="T16" fmla="*/ 0 w 246"/>
              <a:gd name="T17" fmla="*/ 116 h 245"/>
              <a:gd name="T18" fmla="*/ 102 w 246"/>
              <a:gd name="T19" fmla="*/ 116 h 245"/>
              <a:gd name="T20" fmla="*/ 102 w 246"/>
              <a:gd name="T21" fmla="*/ 126 h 245"/>
              <a:gd name="T22" fmla="*/ 0 w 246"/>
              <a:gd name="T23" fmla="*/ 126 h 245"/>
              <a:gd name="T24" fmla="*/ 0 w 246"/>
              <a:gd name="T25" fmla="*/ 211 h 245"/>
              <a:gd name="T26" fmla="*/ 102 w 246"/>
              <a:gd name="T27" fmla="*/ 226 h 245"/>
              <a:gd name="T28" fmla="*/ 102 w 246"/>
              <a:gd name="T29" fmla="*/ 126 h 245"/>
              <a:gd name="T30" fmla="*/ 112 w 246"/>
              <a:gd name="T31" fmla="*/ 126 h 245"/>
              <a:gd name="T32" fmla="*/ 112 w 246"/>
              <a:gd name="T33" fmla="*/ 226 h 245"/>
              <a:gd name="T34" fmla="*/ 246 w 246"/>
              <a:gd name="T35" fmla="*/ 245 h 245"/>
              <a:gd name="T36" fmla="*/ 246 w 246"/>
              <a:gd name="T37" fmla="*/ 126 h 245"/>
              <a:gd name="T38" fmla="*/ 112 w 246"/>
              <a:gd name="T39" fmla="*/ 126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6" h="245">
                <a:moveTo>
                  <a:pt x="112" y="19"/>
                </a:moveTo>
                <a:lnTo>
                  <a:pt x="246" y="0"/>
                </a:lnTo>
                <a:lnTo>
                  <a:pt x="246" y="116"/>
                </a:lnTo>
                <a:lnTo>
                  <a:pt x="112" y="116"/>
                </a:lnTo>
                <a:lnTo>
                  <a:pt x="112" y="19"/>
                </a:lnTo>
                <a:close/>
                <a:moveTo>
                  <a:pt x="102" y="116"/>
                </a:moveTo>
                <a:lnTo>
                  <a:pt x="102" y="19"/>
                </a:lnTo>
                <a:lnTo>
                  <a:pt x="0" y="34"/>
                </a:lnTo>
                <a:lnTo>
                  <a:pt x="0" y="116"/>
                </a:lnTo>
                <a:lnTo>
                  <a:pt x="102" y="116"/>
                </a:lnTo>
                <a:close/>
                <a:moveTo>
                  <a:pt x="102" y="126"/>
                </a:moveTo>
                <a:lnTo>
                  <a:pt x="0" y="126"/>
                </a:lnTo>
                <a:lnTo>
                  <a:pt x="0" y="211"/>
                </a:lnTo>
                <a:lnTo>
                  <a:pt x="102" y="226"/>
                </a:lnTo>
                <a:lnTo>
                  <a:pt x="102" y="126"/>
                </a:lnTo>
                <a:close/>
                <a:moveTo>
                  <a:pt x="112" y="126"/>
                </a:moveTo>
                <a:lnTo>
                  <a:pt x="112" y="226"/>
                </a:lnTo>
                <a:lnTo>
                  <a:pt x="246" y="245"/>
                </a:lnTo>
                <a:lnTo>
                  <a:pt x="246" y="126"/>
                </a:lnTo>
                <a:lnTo>
                  <a:pt x="112" y="12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38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353" dirty="0">
              <a:solidFill>
                <a:srgbClr val="FFFFFF"/>
              </a:solidFill>
              <a:latin typeface="Segoe UI"/>
              <a:cs typeface="+mn-cs"/>
            </a:endParaRPr>
          </a:p>
        </p:txBody>
      </p:sp>
      <p:sp>
        <p:nvSpPr>
          <p:cNvPr id="82" name="Rectangle 12"/>
          <p:cNvSpPr>
            <a:spLocks noChangeArrowheads="1"/>
          </p:cNvSpPr>
          <p:nvPr/>
        </p:nvSpPr>
        <p:spPr bwMode="auto">
          <a:xfrm>
            <a:off x="1758236" y="4797819"/>
            <a:ext cx="627187" cy="424868"/>
          </a:xfrm>
          <a:prstGeom prst="rect">
            <a:avLst/>
          </a:prstGeom>
          <a:solidFill>
            <a:srgbClr val="9F9F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83" name="Oval 13"/>
          <p:cNvSpPr>
            <a:spLocks noChangeArrowheads="1"/>
          </p:cNvSpPr>
          <p:nvPr/>
        </p:nvSpPr>
        <p:spPr bwMode="auto">
          <a:xfrm>
            <a:off x="2066382" y="4807155"/>
            <a:ext cx="10895" cy="10894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84" name="Rectangle 14"/>
          <p:cNvSpPr>
            <a:spLocks noChangeArrowheads="1"/>
          </p:cNvSpPr>
          <p:nvPr/>
        </p:nvSpPr>
        <p:spPr bwMode="auto">
          <a:xfrm>
            <a:off x="1780024" y="4830502"/>
            <a:ext cx="583610" cy="375066"/>
          </a:xfrm>
          <a:prstGeom prst="rect">
            <a:avLst/>
          </a:prstGeom>
          <a:solidFill>
            <a:srgbClr val="45226D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85" name="Freeform 15"/>
          <p:cNvSpPr>
            <a:spLocks/>
          </p:cNvSpPr>
          <p:nvPr/>
        </p:nvSpPr>
        <p:spPr bwMode="auto">
          <a:xfrm>
            <a:off x="1660188" y="5230468"/>
            <a:ext cx="809272" cy="32682"/>
          </a:xfrm>
          <a:custGeom>
            <a:avLst/>
            <a:gdLst>
              <a:gd name="T0" fmla="*/ 0 w 449"/>
              <a:gd name="T1" fmla="*/ 0 h 18"/>
              <a:gd name="T2" fmla="*/ 0 w 449"/>
              <a:gd name="T3" fmla="*/ 1 h 18"/>
              <a:gd name="T4" fmla="*/ 17 w 449"/>
              <a:gd name="T5" fmla="*/ 18 h 18"/>
              <a:gd name="T6" fmla="*/ 433 w 449"/>
              <a:gd name="T7" fmla="*/ 18 h 18"/>
              <a:gd name="T8" fmla="*/ 449 w 449"/>
              <a:gd name="T9" fmla="*/ 1 h 18"/>
              <a:gd name="T10" fmla="*/ 449 w 449"/>
              <a:gd name="T11" fmla="*/ 0 h 18"/>
              <a:gd name="T12" fmla="*/ 0 w 449"/>
              <a:gd name="T13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9" h="18"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0"/>
                  <a:pt x="8" y="18"/>
                  <a:pt x="17" y="18"/>
                </a:cubicBezTo>
                <a:cubicBezTo>
                  <a:pt x="433" y="18"/>
                  <a:pt x="433" y="18"/>
                  <a:pt x="433" y="18"/>
                </a:cubicBezTo>
                <a:cubicBezTo>
                  <a:pt x="442" y="18"/>
                  <a:pt x="449" y="10"/>
                  <a:pt x="449" y="1"/>
                </a:cubicBezTo>
                <a:cubicBezTo>
                  <a:pt x="449" y="0"/>
                  <a:pt x="449" y="0"/>
                  <a:pt x="449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1936355" y="4870713"/>
            <a:ext cx="248972" cy="290984"/>
            <a:chOff x="5026109" y="4686995"/>
            <a:chExt cx="253964" cy="296819"/>
          </a:xfrm>
        </p:grpSpPr>
        <p:sp>
          <p:nvSpPr>
            <p:cNvPr id="87" name="Freeform 47"/>
            <p:cNvSpPr>
              <a:spLocks/>
            </p:cNvSpPr>
            <p:nvPr/>
          </p:nvSpPr>
          <p:spPr bwMode="auto">
            <a:xfrm>
              <a:off x="5026109" y="4755247"/>
              <a:ext cx="253964" cy="228567"/>
            </a:xfrm>
            <a:custGeom>
              <a:avLst/>
              <a:gdLst>
                <a:gd name="T0" fmla="*/ 99 w 117"/>
                <a:gd name="T1" fmla="*/ 40 h 105"/>
                <a:gd name="T2" fmla="*/ 114 w 117"/>
                <a:gd name="T3" fmla="*/ 14 h 105"/>
                <a:gd name="T4" fmla="*/ 89 w 117"/>
                <a:gd name="T5" fmla="*/ 1 h 105"/>
                <a:gd name="T6" fmla="*/ 63 w 117"/>
                <a:gd name="T7" fmla="*/ 7 h 105"/>
                <a:gd name="T8" fmla="*/ 40 w 117"/>
                <a:gd name="T9" fmla="*/ 1 h 105"/>
                <a:gd name="T10" fmla="*/ 12 w 117"/>
                <a:gd name="T11" fmla="*/ 18 h 105"/>
                <a:gd name="T12" fmla="*/ 20 w 117"/>
                <a:gd name="T13" fmla="*/ 87 h 105"/>
                <a:gd name="T14" fmla="*/ 42 w 117"/>
                <a:gd name="T15" fmla="*/ 105 h 105"/>
                <a:gd name="T16" fmla="*/ 64 w 117"/>
                <a:gd name="T17" fmla="*/ 99 h 105"/>
                <a:gd name="T18" fmla="*/ 87 w 117"/>
                <a:gd name="T19" fmla="*/ 104 h 105"/>
                <a:gd name="T20" fmla="*/ 108 w 117"/>
                <a:gd name="T21" fmla="*/ 88 h 105"/>
                <a:gd name="T22" fmla="*/ 117 w 117"/>
                <a:gd name="T23" fmla="*/ 68 h 105"/>
                <a:gd name="T24" fmla="*/ 99 w 117"/>
                <a:gd name="T25" fmla="*/ 4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05">
                  <a:moveTo>
                    <a:pt x="99" y="40"/>
                  </a:moveTo>
                  <a:cubicBezTo>
                    <a:pt x="99" y="23"/>
                    <a:pt x="113" y="15"/>
                    <a:pt x="114" y="14"/>
                  </a:cubicBezTo>
                  <a:cubicBezTo>
                    <a:pt x="106" y="3"/>
                    <a:pt x="93" y="1"/>
                    <a:pt x="89" y="1"/>
                  </a:cubicBezTo>
                  <a:cubicBezTo>
                    <a:pt x="78" y="0"/>
                    <a:pt x="68" y="7"/>
                    <a:pt x="63" y="7"/>
                  </a:cubicBezTo>
                  <a:cubicBezTo>
                    <a:pt x="57" y="7"/>
                    <a:pt x="49" y="1"/>
                    <a:pt x="40" y="1"/>
                  </a:cubicBezTo>
                  <a:cubicBezTo>
                    <a:pt x="28" y="1"/>
                    <a:pt x="18" y="8"/>
                    <a:pt x="12" y="18"/>
                  </a:cubicBezTo>
                  <a:cubicBezTo>
                    <a:pt x="0" y="39"/>
                    <a:pt x="9" y="70"/>
                    <a:pt x="20" y="87"/>
                  </a:cubicBezTo>
                  <a:cubicBezTo>
                    <a:pt x="26" y="96"/>
                    <a:pt x="33" y="105"/>
                    <a:pt x="42" y="105"/>
                  </a:cubicBezTo>
                  <a:cubicBezTo>
                    <a:pt x="51" y="104"/>
                    <a:pt x="54" y="99"/>
                    <a:pt x="64" y="99"/>
                  </a:cubicBezTo>
                  <a:cubicBezTo>
                    <a:pt x="75" y="99"/>
                    <a:pt x="78" y="105"/>
                    <a:pt x="87" y="104"/>
                  </a:cubicBezTo>
                  <a:cubicBezTo>
                    <a:pt x="96" y="104"/>
                    <a:pt x="102" y="96"/>
                    <a:pt x="108" y="88"/>
                  </a:cubicBezTo>
                  <a:cubicBezTo>
                    <a:pt x="115" y="78"/>
                    <a:pt x="117" y="69"/>
                    <a:pt x="117" y="68"/>
                  </a:cubicBezTo>
                  <a:cubicBezTo>
                    <a:pt x="117" y="68"/>
                    <a:pt x="99" y="61"/>
                    <a:pt x="99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367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FFFFFF"/>
                </a:solidFill>
                <a:latin typeface="Segoe UI"/>
                <a:cs typeface="+mn-cs"/>
              </a:endParaRPr>
            </a:p>
          </p:txBody>
        </p:sp>
        <p:sp>
          <p:nvSpPr>
            <p:cNvPr id="88" name="Freeform 48"/>
            <p:cNvSpPr>
              <a:spLocks/>
            </p:cNvSpPr>
            <p:nvPr/>
          </p:nvSpPr>
          <p:spPr bwMode="auto">
            <a:xfrm>
              <a:off x="5159440" y="4686995"/>
              <a:ext cx="61904" cy="68253"/>
            </a:xfrm>
            <a:custGeom>
              <a:avLst/>
              <a:gdLst>
                <a:gd name="T0" fmla="*/ 21 w 29"/>
                <a:gd name="T1" fmla="*/ 22 h 32"/>
                <a:gd name="T2" fmla="*/ 28 w 29"/>
                <a:gd name="T3" fmla="*/ 0 h 32"/>
                <a:gd name="T4" fmla="*/ 8 w 29"/>
                <a:gd name="T5" fmla="*/ 10 h 32"/>
                <a:gd name="T6" fmla="*/ 1 w 29"/>
                <a:gd name="T7" fmla="*/ 31 h 32"/>
                <a:gd name="T8" fmla="*/ 21 w 29"/>
                <a:gd name="T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2">
                  <a:moveTo>
                    <a:pt x="21" y="22"/>
                  </a:moveTo>
                  <a:cubicBezTo>
                    <a:pt x="26" y="16"/>
                    <a:pt x="29" y="8"/>
                    <a:pt x="28" y="0"/>
                  </a:cubicBezTo>
                  <a:cubicBezTo>
                    <a:pt x="21" y="0"/>
                    <a:pt x="13" y="4"/>
                    <a:pt x="8" y="10"/>
                  </a:cubicBezTo>
                  <a:cubicBezTo>
                    <a:pt x="3" y="15"/>
                    <a:pt x="0" y="23"/>
                    <a:pt x="1" y="31"/>
                  </a:cubicBezTo>
                  <a:cubicBezTo>
                    <a:pt x="8" y="32"/>
                    <a:pt x="16" y="27"/>
                    <a:pt x="21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367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FFFFFF"/>
                </a:solidFill>
                <a:latin typeface="Segoe UI"/>
                <a:cs typeface="+mn-cs"/>
              </a:endParaRPr>
            </a:p>
          </p:txBody>
        </p:sp>
      </p:grpSp>
      <p:pic>
        <p:nvPicPr>
          <p:cNvPr id="90" name="Picture 8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28628" y="1369662"/>
            <a:ext cx="2158572" cy="1638202"/>
          </a:xfrm>
          <a:prstGeom prst="rect">
            <a:avLst/>
          </a:prstGeom>
        </p:spPr>
      </p:pic>
      <p:grpSp>
        <p:nvGrpSpPr>
          <p:cNvPr id="91" name="Group 31"/>
          <p:cNvGrpSpPr>
            <a:grpSpLocks noChangeAspect="1"/>
          </p:cNvGrpSpPr>
          <p:nvPr/>
        </p:nvGrpSpPr>
        <p:grpSpPr bwMode="auto">
          <a:xfrm>
            <a:off x="8718589" y="1721806"/>
            <a:ext cx="1173445" cy="918213"/>
            <a:chOff x="5798" y="1376"/>
            <a:chExt cx="754" cy="590"/>
          </a:xfrm>
        </p:grpSpPr>
        <p:sp>
          <p:nvSpPr>
            <p:cNvPr id="92" name="AutoShape 30"/>
            <p:cNvSpPr>
              <a:spLocks noChangeAspect="1" noChangeArrowheads="1" noTextEdit="1"/>
            </p:cNvSpPr>
            <p:nvPr/>
          </p:nvSpPr>
          <p:spPr bwMode="auto">
            <a:xfrm>
              <a:off x="5798" y="1376"/>
              <a:ext cx="754" cy="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ysClr val="windowText" lastClr="000000"/>
                </a:solidFill>
                <a:latin typeface="Segoe UI"/>
                <a:cs typeface="+mn-cs"/>
              </a:endParaRPr>
            </a:p>
          </p:txBody>
        </p:sp>
        <p:sp>
          <p:nvSpPr>
            <p:cNvPr id="93" name="Freeform 32"/>
            <p:cNvSpPr>
              <a:spLocks/>
            </p:cNvSpPr>
            <p:nvPr/>
          </p:nvSpPr>
          <p:spPr bwMode="auto">
            <a:xfrm>
              <a:off x="5799" y="1377"/>
              <a:ext cx="752" cy="589"/>
            </a:xfrm>
            <a:custGeom>
              <a:avLst/>
              <a:gdLst>
                <a:gd name="T0" fmla="*/ 659 w 752"/>
                <a:gd name="T1" fmla="*/ 0 h 589"/>
                <a:gd name="T2" fmla="*/ 258 w 752"/>
                <a:gd name="T3" fmla="*/ 402 h 589"/>
                <a:gd name="T4" fmla="*/ 92 w 752"/>
                <a:gd name="T5" fmla="*/ 237 h 589"/>
                <a:gd name="T6" fmla="*/ 0 w 752"/>
                <a:gd name="T7" fmla="*/ 330 h 589"/>
                <a:gd name="T8" fmla="*/ 165 w 752"/>
                <a:gd name="T9" fmla="*/ 496 h 589"/>
                <a:gd name="T10" fmla="*/ 164 w 752"/>
                <a:gd name="T11" fmla="*/ 496 h 589"/>
                <a:gd name="T12" fmla="*/ 257 w 752"/>
                <a:gd name="T13" fmla="*/ 589 h 589"/>
                <a:gd name="T14" fmla="*/ 752 w 752"/>
                <a:gd name="T15" fmla="*/ 93 h 589"/>
                <a:gd name="T16" fmla="*/ 659 w 752"/>
                <a:gd name="T17" fmla="*/ 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2" h="589">
                  <a:moveTo>
                    <a:pt x="659" y="0"/>
                  </a:moveTo>
                  <a:lnTo>
                    <a:pt x="258" y="402"/>
                  </a:lnTo>
                  <a:lnTo>
                    <a:pt x="92" y="237"/>
                  </a:lnTo>
                  <a:lnTo>
                    <a:pt x="0" y="330"/>
                  </a:lnTo>
                  <a:lnTo>
                    <a:pt x="165" y="496"/>
                  </a:lnTo>
                  <a:lnTo>
                    <a:pt x="164" y="496"/>
                  </a:lnTo>
                  <a:lnTo>
                    <a:pt x="257" y="589"/>
                  </a:lnTo>
                  <a:lnTo>
                    <a:pt x="752" y="93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8DC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ysClr val="windowText" lastClr="000000"/>
                </a:solidFill>
                <a:latin typeface="Segoe UI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733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Team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2656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Sign up at </a:t>
            </a:r>
            <a:r>
              <a:rPr lang="en-US" dirty="0">
                <a:hlinkClick r:id="rId3"/>
              </a:rPr>
              <a:t>www.VisualStudio.com</a:t>
            </a:r>
            <a:endParaRPr lang="en-US" dirty="0"/>
          </a:p>
          <a:p>
            <a:pPr lvl="1"/>
            <a:r>
              <a:rPr lang="en-US" dirty="0"/>
              <a:t>Cloud based collaboration services</a:t>
            </a:r>
          </a:p>
          <a:p>
            <a:pPr lvl="1"/>
            <a:r>
              <a:rPr lang="en-US" dirty="0"/>
              <a:t>Version Control</a:t>
            </a:r>
          </a:p>
          <a:p>
            <a:pPr lvl="1"/>
            <a:r>
              <a:rPr lang="en-US" dirty="0"/>
              <a:t>Agile planning</a:t>
            </a:r>
          </a:p>
          <a:p>
            <a:pPr lvl="1"/>
            <a:r>
              <a:rPr lang="en-US" dirty="0"/>
              <a:t>Continuous delivery</a:t>
            </a:r>
          </a:p>
          <a:p>
            <a:pPr lvl="1"/>
            <a:r>
              <a:rPr lang="en-US" dirty="0"/>
              <a:t>5 Free “Basic” users</a:t>
            </a:r>
          </a:p>
          <a:p>
            <a:pPr lvl="1"/>
            <a:r>
              <a:rPr lang="en-US" dirty="0"/>
              <a:t>Unlimited “MSDN” users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34543">
            <a:off x="5030630" y="2105530"/>
            <a:ext cx="6741209" cy="35225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644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3B – Work Backlog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88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Backlog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265613"/>
          </a:xfrm>
        </p:spPr>
        <p:txBody>
          <a:bodyPr/>
          <a:lstStyle/>
          <a:p>
            <a:r>
              <a:rPr lang="en-US" dirty="0"/>
              <a:t>Project Backlog Items</a:t>
            </a:r>
          </a:p>
          <a:p>
            <a:pPr lvl="1"/>
            <a:r>
              <a:rPr lang="en-US" dirty="0"/>
              <a:t>Quickly add items, bugs and tasks</a:t>
            </a:r>
          </a:p>
          <a:p>
            <a:pPr lvl="1"/>
            <a:r>
              <a:rPr lang="en-US" dirty="0"/>
              <a:t>Order by priority in list</a:t>
            </a:r>
          </a:p>
          <a:p>
            <a:pPr lvl="1"/>
            <a:r>
              <a:rPr lang="en-US" dirty="0"/>
              <a:t>Add to sprint by click and drag</a:t>
            </a:r>
          </a:p>
          <a:p>
            <a:r>
              <a:rPr lang="en-US" dirty="0"/>
              <a:t>Kanban Board</a:t>
            </a:r>
          </a:p>
          <a:p>
            <a:pPr lvl="1"/>
            <a:r>
              <a:rPr lang="en-US" dirty="0"/>
              <a:t>Manage work in progress</a:t>
            </a:r>
          </a:p>
          <a:p>
            <a:pPr lvl="1"/>
            <a:r>
              <a:rPr lang="en-US" dirty="0"/>
              <a:t>Visualize who’s working on what</a:t>
            </a:r>
          </a:p>
          <a:p>
            <a:pPr lvl="1"/>
            <a:r>
              <a:rPr lang="en-US" dirty="0"/>
              <a:t>Add rich content and descriptions</a:t>
            </a:r>
          </a:p>
          <a:p>
            <a:pPr lvl="1"/>
            <a:r>
              <a:rPr lang="en-US" dirty="0"/>
              <a:t>Tasks and Tests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786" y="3314613"/>
            <a:ext cx="5461572" cy="26751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441" y="685800"/>
            <a:ext cx="5425917" cy="252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12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Agile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265613"/>
          </a:xfrm>
        </p:spPr>
        <p:txBody>
          <a:bodyPr/>
          <a:lstStyle/>
          <a:p>
            <a:r>
              <a:rPr lang="en-US" dirty="0"/>
              <a:t>Dashboards &amp; Charts</a:t>
            </a:r>
          </a:p>
          <a:p>
            <a:r>
              <a:rPr lang="en-US" dirty="0"/>
              <a:t>Backlogs &amp; </a:t>
            </a:r>
            <a:r>
              <a:rPr lang="en-US" dirty="0" err="1"/>
              <a:t>KanBan</a:t>
            </a:r>
            <a:r>
              <a:rPr lang="en-US" dirty="0"/>
              <a:t> Boards w/ formatting</a:t>
            </a:r>
          </a:p>
          <a:p>
            <a:r>
              <a:rPr lang="en-US" dirty="0"/>
              <a:t>New Work Item Form</a:t>
            </a:r>
          </a:p>
          <a:p>
            <a:r>
              <a:rPr lang="en-US" dirty="0"/>
              <a:t>Social workflows with @mentions</a:t>
            </a:r>
          </a:p>
          <a:p>
            <a:r>
              <a:rPr lang="en-US" dirty="0"/>
              <a:t>Customizable Agile Processes</a:t>
            </a:r>
          </a:p>
          <a:p>
            <a:r>
              <a:rPr lang="en-US" dirty="0" err="1"/>
              <a:t>Dev+Test</a:t>
            </a:r>
            <a:r>
              <a:rPr lang="en-US" dirty="0"/>
              <a:t> integration</a:t>
            </a:r>
          </a:p>
        </p:txBody>
      </p:sp>
    </p:spTree>
    <p:extLst>
      <p:ext uri="{BB962C8B-B14F-4D97-AF65-F5344CB8AC3E}">
        <p14:creationId xmlns:p14="http://schemas.microsoft.com/office/powerpoint/2010/main" val="175116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Commandments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3187"/>
            <a:ext cx="10972800" cy="4265613"/>
          </a:xfrm>
        </p:spPr>
        <p:txBody>
          <a:bodyPr/>
          <a:lstStyle/>
          <a:p>
            <a:pPr>
              <a:spcBef>
                <a:spcPts val="172"/>
              </a:spcBef>
            </a:pPr>
            <a:r>
              <a:rPr lang="en-US" sz="2800" dirty="0"/>
              <a:t>Thou shall </a:t>
            </a:r>
            <a:r>
              <a:rPr lang="en-US" sz="2800" u="sng" dirty="0"/>
              <a:t>keep your code in a repository</a:t>
            </a:r>
          </a:p>
          <a:p>
            <a:pPr>
              <a:spcBef>
                <a:spcPts val="172"/>
              </a:spcBef>
            </a:pPr>
            <a:r>
              <a:rPr lang="en-US" sz="2800" dirty="0"/>
              <a:t>Thou shall </a:t>
            </a:r>
            <a:r>
              <a:rPr lang="en-US" sz="2800" u="sng" dirty="0"/>
              <a:t>automate the build</a:t>
            </a:r>
          </a:p>
          <a:p>
            <a:pPr>
              <a:spcBef>
                <a:spcPts val="172"/>
              </a:spcBef>
            </a:pPr>
            <a:r>
              <a:rPr lang="en-US" sz="2800" dirty="0"/>
              <a:t>Thou shall </a:t>
            </a:r>
            <a:r>
              <a:rPr lang="en-US" sz="2800" u="sng" dirty="0"/>
              <a:t>keep the build fast</a:t>
            </a:r>
          </a:p>
          <a:p>
            <a:pPr>
              <a:spcBef>
                <a:spcPts val="172"/>
              </a:spcBef>
            </a:pPr>
            <a:r>
              <a:rPr lang="en-US" sz="2800" dirty="0"/>
              <a:t>Thou shall </a:t>
            </a:r>
            <a:r>
              <a:rPr lang="en-US" sz="2800" u="sng" dirty="0"/>
              <a:t>automate deployment</a:t>
            </a:r>
          </a:p>
          <a:p>
            <a:pPr>
              <a:spcBef>
                <a:spcPts val="172"/>
              </a:spcBef>
            </a:pPr>
            <a:r>
              <a:rPr lang="en-US" sz="2800" dirty="0"/>
              <a:t>Thou shall </a:t>
            </a:r>
            <a:r>
              <a:rPr lang="en-US" sz="2800" u="sng" dirty="0"/>
              <a:t>make build self testing</a:t>
            </a:r>
          </a:p>
          <a:p>
            <a:pPr>
              <a:spcBef>
                <a:spcPts val="172"/>
              </a:spcBef>
            </a:pPr>
            <a:r>
              <a:rPr lang="en-US" sz="2800" dirty="0"/>
              <a:t>Thou shall </a:t>
            </a:r>
            <a:r>
              <a:rPr lang="en-US" sz="2800" u="sng" dirty="0"/>
              <a:t>test in a clone of the production environment</a:t>
            </a:r>
          </a:p>
          <a:p>
            <a:pPr>
              <a:spcBef>
                <a:spcPts val="172"/>
              </a:spcBef>
            </a:pPr>
            <a:r>
              <a:rPr lang="en-US" sz="2800" dirty="0"/>
              <a:t>Thou shall </a:t>
            </a:r>
            <a:r>
              <a:rPr lang="en-US" sz="2800" u="sng" dirty="0"/>
              <a:t>commit to the main branch every day</a:t>
            </a:r>
          </a:p>
          <a:p>
            <a:pPr>
              <a:spcBef>
                <a:spcPts val="172"/>
              </a:spcBef>
            </a:pPr>
            <a:r>
              <a:rPr lang="en-US" sz="2800" dirty="0"/>
              <a:t>Thou shall </a:t>
            </a:r>
            <a:r>
              <a:rPr lang="en-US" sz="2800" u="sng" dirty="0"/>
              <a:t>build every commit</a:t>
            </a:r>
          </a:p>
          <a:p>
            <a:pPr>
              <a:spcBef>
                <a:spcPts val="172"/>
              </a:spcBef>
            </a:pPr>
            <a:r>
              <a:rPr lang="en-US" sz="2800" dirty="0"/>
              <a:t>Thou shall </a:t>
            </a:r>
            <a:r>
              <a:rPr lang="en-US" sz="2800" u="sng" dirty="0"/>
              <a:t>make it easy to get the latest version</a:t>
            </a:r>
          </a:p>
          <a:p>
            <a:pPr>
              <a:spcBef>
                <a:spcPts val="172"/>
              </a:spcBef>
            </a:pPr>
            <a:r>
              <a:rPr lang="en-US" sz="2800" dirty="0"/>
              <a:t>Thou shall </a:t>
            </a:r>
            <a:r>
              <a:rPr lang="en-US" sz="2800" u="sng" dirty="0"/>
              <a:t>easily see the result of the latest build</a:t>
            </a:r>
          </a:p>
        </p:txBody>
      </p:sp>
    </p:spTree>
    <p:extLst>
      <p:ext uri="{BB962C8B-B14F-4D97-AF65-F5344CB8AC3E}">
        <p14:creationId xmlns:p14="http://schemas.microsoft.com/office/powerpoint/2010/main" val="398411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Azure?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Public cloud offering from Microsoft</a:t>
            </a:r>
          </a:p>
          <a:p>
            <a:r>
              <a:rPr lang="en-US" dirty="0"/>
              <a:t>Runs in 38 data centers around the world</a:t>
            </a:r>
          </a:p>
          <a:p>
            <a:r>
              <a:rPr lang="en-US" dirty="0"/>
              <a:t>Enables customers to securely provision and use over 68 types of compute, storage and other services on demand</a:t>
            </a:r>
          </a:p>
          <a:p>
            <a:r>
              <a:rPr lang="en-US" dirty="0"/>
              <a:t>Supports auto scaling</a:t>
            </a:r>
          </a:p>
          <a:p>
            <a:r>
              <a:rPr lang="en-US" dirty="0"/>
              <a:t>Pay for what you use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431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Byron’s Amendments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265613"/>
          </a:xfrm>
        </p:spPr>
        <p:txBody>
          <a:bodyPr/>
          <a:lstStyle/>
          <a:p>
            <a:r>
              <a:rPr lang="en-US" dirty="0"/>
              <a:t>Thou shall </a:t>
            </a:r>
            <a:r>
              <a:rPr lang="en-US" u="sng" dirty="0"/>
              <a:t>roll forward, never roll back</a:t>
            </a:r>
          </a:p>
          <a:p>
            <a:r>
              <a:rPr lang="en-US" dirty="0"/>
              <a:t>Thou shall </a:t>
            </a:r>
            <a:r>
              <a:rPr lang="en-US" u="sng" dirty="0"/>
              <a:t>be data </a:t>
            </a:r>
            <a:r>
              <a:rPr lang="en-US" u="sng" dirty="0" smtClean="0"/>
              <a:t>driven</a:t>
            </a:r>
            <a:endParaRPr lang="en-US" u="sng" dirty="0"/>
          </a:p>
          <a:p>
            <a:r>
              <a:rPr lang="en-US" dirty="0"/>
              <a:t>Thou shall </a:t>
            </a:r>
            <a:r>
              <a:rPr lang="en-US" u="sng" dirty="0"/>
              <a:t>listen to your partners, clients, users</a:t>
            </a:r>
          </a:p>
          <a:p>
            <a:r>
              <a:rPr lang="en-US" dirty="0"/>
              <a:t>Thou shall </a:t>
            </a:r>
            <a:r>
              <a:rPr lang="en-US" u="sng" dirty="0"/>
              <a:t>roll with the punches</a:t>
            </a:r>
          </a:p>
          <a:p>
            <a:r>
              <a:rPr lang="en-US" dirty="0"/>
              <a:t>Thou shall </a:t>
            </a:r>
            <a:r>
              <a:rPr lang="en-US" u="sng" dirty="0"/>
              <a:t>not be afraid to break stuff</a:t>
            </a:r>
          </a:p>
          <a:p>
            <a:r>
              <a:rPr lang="en-US" dirty="0"/>
              <a:t>Thou shall </a:t>
            </a:r>
            <a:r>
              <a:rPr lang="en-US" u="sng" dirty="0"/>
              <a:t>be confident in your ability to fix it fast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77200" y="5943600"/>
            <a:ext cx="360015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en-US" sz="2000" dirty="0"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latin typeface="+mj-lt"/>
              </a:rPr>
              <a:t>Source: Bryan Tardif’s talk at Ignite</a:t>
            </a:r>
          </a:p>
        </p:txBody>
      </p:sp>
    </p:spTree>
    <p:extLst>
      <p:ext uri="{BB962C8B-B14F-4D97-AF65-F5344CB8AC3E}">
        <p14:creationId xmlns:p14="http://schemas.microsoft.com/office/powerpoint/2010/main" val="249243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-304800"/>
            <a:ext cx="12496800" cy="731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1143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Dev Ops Basics</a:t>
            </a:r>
          </a:p>
        </p:txBody>
      </p:sp>
      <p:sp>
        <p:nvSpPr>
          <p:cNvPr id="6" name="Right Arrow 5"/>
          <p:cNvSpPr/>
          <p:nvPr/>
        </p:nvSpPr>
        <p:spPr>
          <a:xfrm>
            <a:off x="2845494" y="1829445"/>
            <a:ext cx="1737429" cy="1021328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3" tIns="91403" rIns="91403" bIns="9140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038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376276" y="1829445"/>
            <a:ext cx="1774986" cy="1021328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3" tIns="91403" rIns="91403" bIns="9140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038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7944618" y="1829445"/>
            <a:ext cx="1105783" cy="1021328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3" tIns="91403" rIns="91403" bIns="9140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038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9319888" y="1460142"/>
            <a:ext cx="1980404" cy="1980404"/>
          </a:xfrm>
          <a:prstGeom prst="ellipse">
            <a:avLst/>
          </a:prstGeom>
          <a:noFill/>
          <a:ln w="444500">
            <a:solidFill>
              <a:srgbClr val="1654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3" tIns="91403" rIns="91403" bIns="9140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038"/>
            <a:endParaRPr lang="en-US" sz="1200" dirty="0" err="1">
              <a:solidFill>
                <a:srgbClr val="FFFFFF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210055" y="1143921"/>
            <a:ext cx="9264189" cy="3699007"/>
            <a:chOff x="1370012" y="1295400"/>
            <a:chExt cx="9267917" cy="3700496"/>
          </a:xfrm>
        </p:grpSpPr>
        <p:sp>
          <p:nvSpPr>
            <p:cNvPr id="12" name="TextBox 11"/>
            <p:cNvSpPr txBox="1"/>
            <p:nvPr/>
          </p:nvSpPr>
          <p:spPr>
            <a:xfrm>
              <a:off x="1370012" y="1295400"/>
              <a:ext cx="1981200" cy="381000"/>
            </a:xfrm>
            <a:prstGeom prst="rect">
              <a:avLst/>
            </a:prstGeom>
          </p:spPr>
          <p:txBody>
            <a:bodyPr vert="horz" wrap="square" lIns="91403" tIns="91403" rIns="91403" bIns="91403" rtlCol="0" anchor="t">
              <a:noAutofit/>
            </a:bodyPr>
            <a:lstStyle/>
            <a:p>
              <a:pPr marL="233271" indent="-233271" defTabSz="914038"/>
              <a:r>
                <a:rPr lang="en-US" sz="1600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2) Code Repository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129869" y="4614896"/>
              <a:ext cx="1676400" cy="381000"/>
            </a:xfrm>
            <a:prstGeom prst="rect">
              <a:avLst/>
            </a:prstGeom>
          </p:spPr>
          <p:txBody>
            <a:bodyPr vert="horz" wrap="square" lIns="91403" tIns="91403" rIns="91403" bIns="91403" rtlCol="0" anchor="t">
              <a:noAutofit/>
            </a:bodyPr>
            <a:lstStyle/>
            <a:p>
              <a:pPr defTabSz="914038"/>
              <a:r>
                <a:rPr lang="en-US" sz="1600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1) Developers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960812" y="1295400"/>
              <a:ext cx="1981200" cy="381000"/>
            </a:xfrm>
            <a:prstGeom prst="rect">
              <a:avLst/>
            </a:prstGeom>
          </p:spPr>
          <p:txBody>
            <a:bodyPr vert="horz" wrap="square" lIns="91403" tIns="91403" rIns="91403" bIns="91403" rtlCol="0" anchor="t">
              <a:noAutofit/>
            </a:bodyPr>
            <a:lstStyle/>
            <a:p>
              <a:pPr marL="233271" indent="-233271" defTabSz="914038"/>
              <a:r>
                <a:rPr lang="en-US" sz="1600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3) Build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75412" y="1295400"/>
              <a:ext cx="1981200" cy="381000"/>
            </a:xfrm>
            <a:prstGeom prst="rect">
              <a:avLst/>
            </a:prstGeom>
          </p:spPr>
          <p:txBody>
            <a:bodyPr vert="horz" wrap="square" lIns="91403" tIns="91403" rIns="91403" bIns="91403" rtlCol="0" anchor="t">
              <a:noAutofit/>
            </a:bodyPr>
            <a:lstStyle/>
            <a:p>
              <a:pPr marL="233271" indent="-233271" defTabSz="914038"/>
              <a:r>
                <a:rPr lang="en-US" sz="1600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4) Test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656729" y="1295400"/>
              <a:ext cx="1981200" cy="381000"/>
            </a:xfrm>
            <a:prstGeom prst="rect">
              <a:avLst/>
            </a:prstGeom>
          </p:spPr>
          <p:txBody>
            <a:bodyPr vert="horz" wrap="square" lIns="91403" tIns="91403" rIns="91403" bIns="91403" rtlCol="0" anchor="t">
              <a:noAutofit/>
            </a:bodyPr>
            <a:lstStyle/>
            <a:p>
              <a:pPr marL="233271" indent="-233271" defTabSz="914038"/>
              <a:r>
                <a:rPr lang="en-US" sz="1600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5) Deploy to Cloud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826538" y="5409404"/>
            <a:ext cx="2446381" cy="380847"/>
          </a:xfrm>
          <a:prstGeom prst="rect">
            <a:avLst/>
          </a:prstGeom>
        </p:spPr>
        <p:txBody>
          <a:bodyPr vert="horz" wrap="square" lIns="91403" tIns="91403" rIns="91403" bIns="91403" rtlCol="0" anchor="t">
            <a:noAutofit/>
          </a:bodyPr>
          <a:lstStyle/>
          <a:p>
            <a:pPr defTabSz="914038"/>
            <a:r>
              <a:rPr lang="en-US" sz="16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6) Monitor and Improve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287408" y="1600936"/>
            <a:ext cx="1599557" cy="1599557"/>
          </a:xfrm>
          <a:prstGeom prst="roundRect">
            <a:avLst>
              <a:gd name="adj" fmla="val 5783"/>
            </a:avLst>
          </a:prstGeom>
          <a:solidFill>
            <a:srgbClr val="1D438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3" tIns="91403" rIns="91403" bIns="9140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038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19" name="Right Arrow 18"/>
          <p:cNvSpPr/>
          <p:nvPr/>
        </p:nvSpPr>
        <p:spPr>
          <a:xfrm rot="16200000">
            <a:off x="1365122" y="4427469"/>
            <a:ext cx="2210063" cy="443811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00B0F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3" tIns="91403" rIns="91403" bIns="9140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038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 rot="16200000">
            <a:off x="616486" y="4427469"/>
            <a:ext cx="2210063" cy="443811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00B0F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3" tIns="91403" rIns="91403" bIns="9140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038"/>
            <a:endParaRPr lang="en-US" sz="1200" dirty="0" err="1">
              <a:solidFill>
                <a:srgbClr val="FFFFFF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600" y="4462081"/>
            <a:ext cx="553832" cy="57959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30" y="4876218"/>
            <a:ext cx="3130919" cy="1063181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3838195" y="1600936"/>
            <a:ext cx="1599557" cy="1599557"/>
          </a:xfrm>
          <a:prstGeom prst="roundRect">
            <a:avLst>
              <a:gd name="adj" fmla="val 5783"/>
            </a:avLst>
          </a:prstGeom>
          <a:solidFill>
            <a:srgbClr val="1D438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3" tIns="91403" rIns="91403" bIns="9140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038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6388983" y="1600936"/>
            <a:ext cx="1599557" cy="1599557"/>
          </a:xfrm>
          <a:prstGeom prst="roundRect">
            <a:avLst>
              <a:gd name="adj" fmla="val 5783"/>
            </a:avLst>
          </a:prstGeom>
          <a:solidFill>
            <a:srgbClr val="1D438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3" tIns="91403" rIns="91403" bIns="9140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038"/>
            <a:endParaRPr lang="en-US" sz="1200" dirty="0" err="1">
              <a:solidFill>
                <a:srgbClr val="FFFFFF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7839" y="915412"/>
            <a:ext cx="1289755" cy="800234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9263604" y="1979432"/>
            <a:ext cx="2123028" cy="1297231"/>
            <a:chOff x="9426803" y="2131247"/>
            <a:chExt cx="2123882" cy="1297753"/>
          </a:xfrm>
        </p:grpSpPr>
        <p:sp>
          <p:nvSpPr>
            <p:cNvPr id="27" name="TextBox 26"/>
            <p:cNvSpPr txBox="1"/>
            <p:nvPr/>
          </p:nvSpPr>
          <p:spPr>
            <a:xfrm>
              <a:off x="9447212" y="3048000"/>
              <a:ext cx="1981200" cy="381000"/>
            </a:xfrm>
            <a:prstGeom prst="rect">
              <a:avLst/>
            </a:prstGeom>
          </p:spPr>
          <p:txBody>
            <a:bodyPr vert="horz" wrap="square" lIns="91403" tIns="91403" rIns="91403" bIns="91403" rtlCol="0" anchor="t">
              <a:noAutofit/>
            </a:bodyPr>
            <a:lstStyle/>
            <a:p>
              <a:pPr marL="233271" indent="-233271" algn="ctr" defTabSz="914038"/>
              <a:r>
                <a:rPr lang="en-US" sz="1799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Contoso App</a:t>
              </a: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9426803" y="2131247"/>
              <a:ext cx="2123882" cy="964640"/>
              <a:chOff x="9426803" y="2131247"/>
              <a:chExt cx="2123882" cy="964640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26803" y="2201188"/>
                <a:ext cx="835116" cy="835116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18889" y="2131247"/>
                <a:ext cx="731796" cy="964640"/>
              </a:xfrm>
              <a:prstGeom prst="rect">
                <a:avLst/>
              </a:prstGeom>
            </p:spPr>
          </p:pic>
          <p:grpSp>
            <p:nvGrpSpPr>
              <p:cNvPr id="31" name="Group 30"/>
              <p:cNvGrpSpPr/>
              <p:nvPr/>
            </p:nvGrpSpPr>
            <p:grpSpPr>
              <a:xfrm>
                <a:off x="10391219" y="2492069"/>
                <a:ext cx="280591" cy="280591"/>
                <a:chOff x="8563291" y="1676400"/>
                <a:chExt cx="2020388" cy="2020388"/>
              </a:xfrm>
              <a:solidFill>
                <a:schemeClr val="tx1"/>
              </a:solidFill>
            </p:grpSpPr>
            <p:sp>
              <p:nvSpPr>
                <p:cNvPr id="32" name="Rectangle 31"/>
                <p:cNvSpPr/>
                <p:nvPr/>
              </p:nvSpPr>
              <p:spPr>
                <a:xfrm>
                  <a:off x="9335802" y="1676400"/>
                  <a:ext cx="475365" cy="202038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03" tIns="91403" rIns="91403" bIns="91403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 defTabSz="914038"/>
                  <a:endParaRPr lang="en-US" sz="1200" dirty="0" err="1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 rot="5400000">
                  <a:off x="9335802" y="1676400"/>
                  <a:ext cx="475365" cy="202038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03" tIns="91403" rIns="91403" bIns="91403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 defTabSz="914038"/>
                  <a:endParaRPr lang="en-US" sz="1200" dirty="0" err="1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sp>
        <p:nvSpPr>
          <p:cNvPr id="34" name="Bent Arrow 33"/>
          <p:cNvSpPr/>
          <p:nvPr/>
        </p:nvSpPr>
        <p:spPr>
          <a:xfrm rot="10800000">
            <a:off x="4422424" y="3650452"/>
            <a:ext cx="5948513" cy="1911291"/>
          </a:xfrm>
          <a:prstGeom prst="bentArrow">
            <a:avLst>
              <a:gd name="adj1" fmla="val 4873"/>
              <a:gd name="adj2" fmla="val 8600"/>
              <a:gd name="adj3" fmla="val 13322"/>
              <a:gd name="adj4" fmla="val 2947"/>
            </a:avLst>
          </a:prstGeom>
          <a:solidFill>
            <a:srgbClr val="16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3" tIns="91403" rIns="91403" bIns="9140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038"/>
            <a:endParaRPr lang="en-US" sz="1200" dirty="0" err="1">
              <a:solidFill>
                <a:srgbClr val="00B0F0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207" y="4462081"/>
            <a:ext cx="553832" cy="57959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6682" y="4558825"/>
            <a:ext cx="2231018" cy="162947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7960363" y="4829066"/>
            <a:ext cx="1856828" cy="380847"/>
          </a:xfrm>
          <a:prstGeom prst="rect">
            <a:avLst/>
          </a:prstGeom>
        </p:spPr>
        <p:txBody>
          <a:bodyPr vert="horz" wrap="square" lIns="91403" tIns="91403" rIns="91403" bIns="91403" rtlCol="0" anchor="t">
            <a:noAutofit/>
          </a:bodyPr>
          <a:lstStyle/>
          <a:p>
            <a:pPr defTabSz="914038"/>
            <a:r>
              <a:rPr lang="en-US" sz="1600" dirty="0">
                <a:solidFill>
                  <a:srgbClr val="00B0F0"/>
                </a:solidFill>
                <a:ea typeface="Segoe UI" pitchFamily="34" charset="0"/>
                <a:cs typeface="Segoe UI" pitchFamily="34" charset="0"/>
              </a:rPr>
              <a:t>Azure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1363902" y="1942489"/>
            <a:ext cx="1106250" cy="1206665"/>
            <a:chOff x="1523922" y="2094289"/>
            <a:chExt cx="1106696" cy="1207151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23922" y="2666999"/>
              <a:ext cx="455690" cy="634441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903412" y="2094289"/>
              <a:ext cx="727206" cy="725111"/>
            </a:xfrm>
            <a:prstGeom prst="rect">
              <a:avLst/>
            </a:prstGeom>
          </p:spPr>
        </p:pic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8319" y="1829444"/>
            <a:ext cx="1218710" cy="102142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86270" y="1902689"/>
            <a:ext cx="1174348" cy="916956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829800" y="6596390"/>
            <a:ext cx="231345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" dirty="0">
                <a:solidFill>
                  <a:schemeClr val="bg1"/>
                </a:solidFill>
                <a:latin typeface="+mj-lt"/>
              </a:rPr>
              <a:t>©2017 </a:t>
            </a:r>
            <a:r>
              <a:rPr lang="en-US" sz="960" dirty="0" err="1">
                <a:solidFill>
                  <a:schemeClr val="bg1"/>
                </a:solidFill>
                <a:latin typeface="+mj-lt"/>
              </a:rPr>
              <a:t>LearnNow</a:t>
            </a:r>
            <a:r>
              <a:rPr lang="en-US" sz="960" dirty="0">
                <a:solidFill>
                  <a:schemeClr val="bg1"/>
                </a:solidFill>
                <a:latin typeface="+mj-lt"/>
              </a:rPr>
              <a:t>, LLC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6614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3C -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21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Team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6987"/>
            <a:ext cx="10972800" cy="4265613"/>
          </a:xfrm>
        </p:spPr>
        <p:txBody>
          <a:bodyPr/>
          <a:lstStyle/>
          <a:p>
            <a:pPr>
              <a:spcBef>
                <a:spcPts val="168"/>
              </a:spcBef>
            </a:pPr>
            <a:r>
              <a:rPr lang="en-US" dirty="0"/>
              <a:t>Version Control</a:t>
            </a:r>
          </a:p>
          <a:p>
            <a:pPr lvl="1">
              <a:spcBef>
                <a:spcPts val="168"/>
              </a:spcBef>
            </a:pPr>
            <a:r>
              <a:rPr lang="en-US" dirty="0" err="1"/>
              <a:t>Git</a:t>
            </a:r>
            <a:r>
              <a:rPr lang="en-US" dirty="0"/>
              <a:t> and TFS Version Control</a:t>
            </a:r>
          </a:p>
          <a:p>
            <a:pPr lvl="1">
              <a:spcBef>
                <a:spcPts val="168"/>
              </a:spcBef>
            </a:pPr>
            <a:r>
              <a:rPr lang="en-US" dirty="0"/>
              <a:t>Unlimited private repos</a:t>
            </a:r>
          </a:p>
          <a:p>
            <a:pPr>
              <a:spcBef>
                <a:spcPts val="168"/>
              </a:spcBef>
            </a:pPr>
            <a:r>
              <a:rPr lang="en-US" dirty="0"/>
              <a:t>Agile Planning</a:t>
            </a:r>
          </a:p>
          <a:p>
            <a:pPr lvl="1">
              <a:spcBef>
                <a:spcPts val="168"/>
              </a:spcBef>
            </a:pPr>
            <a:r>
              <a:rPr lang="en-US" dirty="0"/>
              <a:t>Work item tracking</a:t>
            </a:r>
          </a:p>
          <a:p>
            <a:pPr lvl="1">
              <a:spcBef>
                <a:spcPts val="168"/>
              </a:spcBef>
            </a:pPr>
            <a:r>
              <a:rPr lang="en-US" dirty="0"/>
              <a:t>Kanban, backlogs, </a:t>
            </a:r>
            <a:r>
              <a:rPr lang="en-US" dirty="0" err="1"/>
              <a:t>taskboards</a:t>
            </a:r>
            <a:endParaRPr lang="en-US" dirty="0"/>
          </a:p>
          <a:p>
            <a:pPr>
              <a:spcBef>
                <a:spcPts val="168"/>
              </a:spcBef>
            </a:pPr>
            <a:r>
              <a:rPr lang="en-US" dirty="0"/>
              <a:t>Continuous Integration</a:t>
            </a:r>
          </a:p>
          <a:p>
            <a:pPr lvl="1">
              <a:spcBef>
                <a:spcPts val="168"/>
              </a:spcBef>
            </a:pPr>
            <a:r>
              <a:rPr lang="en-US" dirty="0"/>
              <a:t>Cloud-hosted build agents</a:t>
            </a:r>
          </a:p>
          <a:p>
            <a:pPr lvl="1">
              <a:spcBef>
                <a:spcPts val="168"/>
              </a:spcBef>
            </a:pPr>
            <a:r>
              <a:rPr lang="en-US" dirty="0"/>
              <a:t>Build support for all mobile platforms</a:t>
            </a:r>
          </a:p>
          <a:p>
            <a:pPr lvl="1">
              <a:spcBef>
                <a:spcPts val="168"/>
              </a:spcBef>
            </a:pPr>
            <a:r>
              <a:rPr lang="en-US" dirty="0"/>
              <a:t>Integration with test clouds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21825"/>
          <a:stretch/>
        </p:blipFill>
        <p:spPr>
          <a:xfrm>
            <a:off x="6808411" y="1187940"/>
            <a:ext cx="5154989" cy="2231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b="24582"/>
          <a:stretch/>
        </p:blipFill>
        <p:spPr>
          <a:xfrm>
            <a:off x="6808411" y="3732271"/>
            <a:ext cx="5154989" cy="239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4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265613"/>
          </a:xfrm>
        </p:spPr>
        <p:txBody>
          <a:bodyPr/>
          <a:lstStyle/>
          <a:p>
            <a:r>
              <a:rPr lang="en-US" dirty="0"/>
              <a:t>End to End DevOps Traceability</a:t>
            </a:r>
          </a:p>
          <a:p>
            <a:r>
              <a:rPr lang="en-US" dirty="0"/>
              <a:t>Cross-platform with IDE plug-ins</a:t>
            </a:r>
          </a:p>
          <a:p>
            <a:r>
              <a:rPr lang="en-US" dirty="0"/>
              <a:t>Social Code Reviews</a:t>
            </a:r>
          </a:p>
          <a:p>
            <a:r>
              <a:rPr lang="en-US" dirty="0"/>
              <a:t>Semantic Code Search</a:t>
            </a:r>
          </a:p>
          <a:p>
            <a:r>
              <a:rPr lang="en-US" dirty="0"/>
              <a:t>Seamless Integration with Visual Studio</a:t>
            </a:r>
          </a:p>
        </p:txBody>
      </p:sp>
    </p:spTree>
    <p:extLst>
      <p:ext uri="{BB962C8B-B14F-4D97-AF65-F5344CB8AC3E}">
        <p14:creationId xmlns:p14="http://schemas.microsoft.com/office/powerpoint/2010/main" val="2576890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- Build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42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Automated Build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265613"/>
          </a:xfrm>
        </p:spPr>
        <p:txBody>
          <a:bodyPr/>
          <a:lstStyle/>
          <a:p>
            <a:r>
              <a:rPr lang="en-US" dirty="0"/>
              <a:t>Build Tasks</a:t>
            </a:r>
          </a:p>
          <a:p>
            <a:pPr lvl="1"/>
            <a:r>
              <a:rPr lang="en-US" dirty="0"/>
              <a:t>Cross platform</a:t>
            </a:r>
          </a:p>
          <a:p>
            <a:pPr lvl="1"/>
            <a:r>
              <a:rPr lang="en-US" dirty="0"/>
              <a:t>Extendible</a:t>
            </a:r>
          </a:p>
          <a:p>
            <a:pPr lvl="1"/>
            <a:r>
              <a:rPr lang="en-US" dirty="0"/>
              <a:t>Trigger on check-in</a:t>
            </a:r>
          </a:p>
          <a:p>
            <a:pPr lvl="1"/>
            <a:r>
              <a:rPr lang="en-US" dirty="0"/>
              <a:t>Cloud based load testing</a:t>
            </a:r>
          </a:p>
          <a:p>
            <a:pPr lvl="1"/>
            <a:r>
              <a:rPr lang="en-US" dirty="0"/>
              <a:t>Packaging, NPM, </a:t>
            </a:r>
            <a:r>
              <a:rPr lang="en-US" dirty="0" err="1"/>
              <a:t>NuGet</a:t>
            </a:r>
            <a:r>
              <a:rPr lang="en-US" dirty="0"/>
              <a:t>, etc.</a:t>
            </a:r>
          </a:p>
          <a:p>
            <a:pPr lvl="1"/>
            <a:r>
              <a:rPr lang="en-US" dirty="0" err="1"/>
              <a:t>Xamarin</a:t>
            </a:r>
            <a:r>
              <a:rPr lang="en-US" dirty="0"/>
              <a:t> support</a:t>
            </a:r>
          </a:p>
          <a:p>
            <a:pPr lvl="1"/>
            <a:r>
              <a:rPr lang="en-US" dirty="0" err="1"/>
              <a:t>HockeyApp</a:t>
            </a:r>
            <a:endParaRPr lang="en-US" dirty="0"/>
          </a:p>
          <a:p>
            <a:pPr lvl="1"/>
            <a:r>
              <a:rPr lang="en-US" dirty="0"/>
              <a:t>More!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170" y="533400"/>
            <a:ext cx="3847490" cy="549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5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3E - Release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23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265613"/>
          </a:xfrm>
        </p:spPr>
        <p:txBody>
          <a:bodyPr/>
          <a:lstStyle/>
          <a:p>
            <a:r>
              <a:rPr lang="en-US" dirty="0"/>
              <a:t>Enables Continuous Delivery</a:t>
            </a:r>
          </a:p>
          <a:p>
            <a:r>
              <a:rPr lang="en-US" dirty="0"/>
              <a:t>Parallel deployments</a:t>
            </a:r>
          </a:p>
          <a:p>
            <a:r>
              <a:rPr lang="en-US" dirty="0"/>
              <a:t>Deploy to Cloud, on-premises</a:t>
            </a:r>
            <a:br>
              <a:rPr lang="en-US" dirty="0"/>
            </a:br>
            <a:r>
              <a:rPr lang="en-US" dirty="0"/>
              <a:t>data centers</a:t>
            </a:r>
          </a:p>
          <a:p>
            <a:r>
              <a:rPr lang="en-US" dirty="0"/>
              <a:t>Integration and traceability</a:t>
            </a:r>
            <a:br>
              <a:rPr lang="en-US" dirty="0"/>
            </a:br>
            <a:r>
              <a:rPr lang="en-US" dirty="0"/>
              <a:t>throughout Team Services</a:t>
            </a:r>
          </a:p>
          <a:p>
            <a:r>
              <a:rPr lang="en-US" dirty="0"/>
              <a:t>Coming to TFS in Update 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00" y="2133600"/>
            <a:ext cx="5486400" cy="319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0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3F -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34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– Microsoft’s Public Cloud Offering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Comprehensive offerings including SaaS, IaaS and PaaS</a:t>
            </a:r>
          </a:p>
          <a:p>
            <a:r>
              <a:rPr lang="en-US" dirty="0"/>
              <a:t>Variety of offers from Free up to Enterprise purchase plans</a:t>
            </a:r>
          </a:p>
          <a:p>
            <a:r>
              <a:rPr lang="en-US" dirty="0"/>
              <a:t>68 Distinct service offerings in compute, storage and services</a:t>
            </a:r>
          </a:p>
          <a:p>
            <a:r>
              <a:rPr lang="en-US" dirty="0"/>
              <a:t>38 Announced major data centers around the world</a:t>
            </a:r>
          </a:p>
          <a:p>
            <a:r>
              <a:rPr lang="en-US" dirty="0"/>
              <a:t>50 Compliance offerings including ISO, CSA, ITAR and more</a:t>
            </a:r>
          </a:p>
          <a:p>
            <a:r>
              <a:rPr lang="en-US" dirty="0"/>
              <a:t>Hybrid capabilities for integration across integration, applications, identity and data</a:t>
            </a:r>
          </a:p>
          <a:p>
            <a:r>
              <a:rPr lang="en-US" dirty="0"/>
              <a:t>Open to whatever technology stack you choose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49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Automation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265613"/>
          </a:xfrm>
        </p:spPr>
        <p:txBody>
          <a:bodyPr/>
          <a:lstStyle/>
          <a:p>
            <a:r>
              <a:rPr lang="en-US" dirty="0"/>
              <a:t>Full integration with Build and Release Management</a:t>
            </a:r>
          </a:p>
          <a:p>
            <a:r>
              <a:rPr lang="en-US" dirty="0"/>
              <a:t>Code Coverage support for Java</a:t>
            </a:r>
          </a:p>
          <a:p>
            <a:pPr lvl="1"/>
            <a:r>
              <a:rPr lang="en-US" dirty="0"/>
              <a:t>Parallel Execution</a:t>
            </a:r>
          </a:p>
          <a:p>
            <a:pPr lvl="1"/>
            <a:r>
              <a:rPr lang="en-US" dirty="0"/>
              <a:t>Exploratory Extension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819400"/>
            <a:ext cx="619661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9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24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3A – Mobile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28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600205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Build engaging mobile apps for iOS, Android, and</a:t>
            </a:r>
            <a:br>
              <a:rPr lang="en-US" sz="2800" dirty="0"/>
            </a:br>
            <a:r>
              <a:rPr lang="en-US" sz="2800" dirty="0"/>
              <a:t>Windows</a:t>
            </a:r>
          </a:p>
          <a:p>
            <a:r>
              <a:rPr lang="en-US" sz="2800" dirty="0"/>
              <a:t>Easily add corporate sign-on, and securely connect</a:t>
            </a:r>
            <a:br>
              <a:rPr lang="en-US" sz="2800" dirty="0"/>
            </a:br>
            <a:r>
              <a:rPr lang="en-US" sz="2800" dirty="0"/>
              <a:t>to </a:t>
            </a:r>
            <a:r>
              <a:rPr lang="en-US" sz="2800" dirty="0" err="1"/>
              <a:t>on-premise</a:t>
            </a:r>
            <a:r>
              <a:rPr lang="en-US" sz="2800" dirty="0"/>
              <a:t> resources</a:t>
            </a:r>
          </a:p>
          <a:p>
            <a:r>
              <a:rPr lang="en-US" sz="2800" dirty="0"/>
              <a:t>Create robust apps that remain useful when there</a:t>
            </a:r>
            <a:br>
              <a:rPr lang="en-US" sz="2800" dirty="0"/>
            </a:br>
            <a:r>
              <a:rPr lang="en-US" sz="2800" dirty="0"/>
              <a:t>are network issues, so users can create and modify</a:t>
            </a:r>
            <a:br>
              <a:rPr lang="en-US" sz="2800" dirty="0"/>
            </a:br>
            <a:r>
              <a:rPr lang="en-US" sz="2800" dirty="0"/>
              <a:t>data even when they are offline</a:t>
            </a:r>
          </a:p>
          <a:p>
            <a:r>
              <a:rPr lang="en-US" sz="2800" dirty="0"/>
              <a:t>Broadcast personalized push notifications to millions</a:t>
            </a:r>
            <a:br>
              <a:rPr lang="en-US" sz="2800" dirty="0"/>
            </a:br>
            <a:r>
              <a:rPr lang="en-US" sz="2800" dirty="0"/>
              <a:t>in minutes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1281849"/>
            <a:ext cx="4939674" cy="490232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Engaging Mobile Apps</a:t>
            </a:r>
          </a:p>
        </p:txBody>
      </p:sp>
    </p:spTree>
    <p:extLst>
      <p:ext uri="{BB962C8B-B14F-4D97-AF65-F5344CB8AC3E}">
        <p14:creationId xmlns:p14="http://schemas.microsoft.com/office/powerpoint/2010/main" val="130334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Apps NuGet enables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Identity</a:t>
            </a:r>
          </a:p>
          <a:p>
            <a:pPr marL="0" indent="0">
              <a:buNone/>
            </a:pPr>
            <a:r>
              <a:rPr lang="en-US" dirty="0"/>
              <a:t>Offline Data Sync </a:t>
            </a:r>
          </a:p>
          <a:p>
            <a:pPr marL="0" indent="0">
              <a:buNone/>
            </a:pPr>
            <a:r>
              <a:rPr lang="en-US" dirty="0" smtClean="0"/>
              <a:t>Push Notifications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Client SDK’s </a:t>
            </a:r>
          </a:p>
        </p:txBody>
      </p:sp>
    </p:spTree>
    <p:extLst>
      <p:ext uri="{BB962C8B-B14F-4D97-AF65-F5344CB8AC3E}">
        <p14:creationId xmlns:p14="http://schemas.microsoft.com/office/powerpoint/2010/main" val="300974405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3B – API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22500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600205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Quickly build and consume APIs in the cloud using</a:t>
            </a:r>
            <a:br>
              <a:rPr lang="en-US" sz="2800" dirty="0"/>
            </a:br>
            <a:r>
              <a:rPr lang="en-US" sz="2800" dirty="0"/>
              <a:t>the language of your choice</a:t>
            </a:r>
          </a:p>
          <a:p>
            <a:r>
              <a:rPr lang="en-US" sz="2800" dirty="0"/>
              <a:t>Secure APIs with Active Directory, single sign-on,</a:t>
            </a:r>
            <a:br>
              <a:rPr lang="en-US" sz="2800" dirty="0"/>
            </a:br>
            <a:r>
              <a:rPr lang="en-US" sz="2800" dirty="0"/>
              <a:t>and </a:t>
            </a:r>
            <a:r>
              <a:rPr lang="en-US" sz="2800" dirty="0" err="1"/>
              <a:t>oAuth</a:t>
            </a:r>
            <a:endParaRPr lang="en-US" sz="2800" dirty="0"/>
          </a:p>
          <a:p>
            <a:r>
              <a:rPr lang="en-US" sz="2800" dirty="0"/>
              <a:t>Generate client proxies or APIs in your language of</a:t>
            </a:r>
            <a:br>
              <a:rPr lang="en-US" sz="2800" dirty="0"/>
            </a:br>
            <a:r>
              <a:rPr lang="en-US" sz="2800" dirty="0"/>
              <a:t>choice</a:t>
            </a:r>
          </a:p>
          <a:p>
            <a:r>
              <a:rPr lang="en-US" sz="2800" dirty="0"/>
              <a:t>Mashup existing enterprise APIs</a:t>
            </a:r>
          </a:p>
          <a:p>
            <a:r>
              <a:rPr lang="en-US" sz="2800" dirty="0"/>
              <a:t>Integrate with API Management and Logic Apps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4173" y="1676400"/>
            <a:ext cx="2007618" cy="10925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4305" y="3226468"/>
            <a:ext cx="1447353" cy="9337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0760" y="4617794"/>
            <a:ext cx="2334440" cy="12139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Apps That Connect</a:t>
            </a:r>
          </a:p>
        </p:txBody>
      </p:sp>
    </p:spTree>
    <p:extLst>
      <p:ext uri="{BB962C8B-B14F-4D97-AF65-F5344CB8AC3E}">
        <p14:creationId xmlns:p14="http://schemas.microsoft.com/office/powerpoint/2010/main" val="366264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3C – Logic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12124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600205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Create business processes and workflows visually</a:t>
            </a:r>
          </a:p>
          <a:p>
            <a:r>
              <a:rPr lang="en-US" sz="2800" dirty="0"/>
              <a:t>Deliver integration capabilities in web, mobile,</a:t>
            </a:r>
            <a:br>
              <a:rPr lang="en-US" sz="2800" dirty="0"/>
            </a:br>
            <a:r>
              <a:rPr lang="en-US" sz="2800" dirty="0"/>
              <a:t>and API apps</a:t>
            </a:r>
          </a:p>
          <a:p>
            <a:r>
              <a:rPr lang="en-US" sz="2800" dirty="0"/>
              <a:t>Integrate with your SaaS and enterprise applications</a:t>
            </a:r>
          </a:p>
          <a:p>
            <a:r>
              <a:rPr lang="en-US" sz="2800" dirty="0"/>
              <a:t>Automate EAI, B2B, and business processes</a:t>
            </a:r>
          </a:p>
          <a:p>
            <a:r>
              <a:rPr lang="en-US" sz="2800" dirty="0"/>
              <a:t>Connect to on-premises data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152" y="1248633"/>
            <a:ext cx="2381128" cy="13072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3695" y="2818470"/>
            <a:ext cx="1494041" cy="14006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6807" y="4481685"/>
            <a:ext cx="2427817" cy="16807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Logic Apps for Integration</a:t>
            </a:r>
          </a:p>
        </p:txBody>
      </p:sp>
    </p:spTree>
    <p:extLst>
      <p:ext uri="{BB962C8B-B14F-4D97-AF65-F5344CB8AC3E}">
        <p14:creationId xmlns:p14="http://schemas.microsoft.com/office/powerpoint/2010/main" val="249976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– </a:t>
            </a:r>
            <a:r>
              <a:rPr lang="en-US" dirty="0" err="1" smtClean="0"/>
              <a:t>WebJobs</a:t>
            </a:r>
            <a:r>
              <a:rPr lang="en-US" dirty="0" smtClean="0"/>
              <a:t> &amp; </a:t>
            </a:r>
            <a:r>
              <a:rPr lang="en-US" dirty="0" err="1" smtClean="0"/>
              <a:t>Fns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8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Uses of Cloud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new apps and services</a:t>
            </a:r>
          </a:p>
          <a:p>
            <a:r>
              <a:rPr lang="en-US" dirty="0"/>
              <a:t>Store, backup and recover data</a:t>
            </a:r>
          </a:p>
          <a:p>
            <a:r>
              <a:rPr lang="en-US" dirty="0"/>
              <a:t>Host websites and blogs</a:t>
            </a:r>
          </a:p>
          <a:p>
            <a:r>
              <a:rPr lang="en-US" dirty="0"/>
              <a:t>Ingest and analyze data from sensors and devices</a:t>
            </a:r>
          </a:p>
          <a:p>
            <a:r>
              <a:rPr lang="en-US" dirty="0"/>
              <a:t>Stream audio and video</a:t>
            </a:r>
          </a:p>
          <a:p>
            <a:r>
              <a:rPr lang="en-US" dirty="0"/>
              <a:t>Deliver software on demand</a:t>
            </a:r>
          </a:p>
          <a:p>
            <a:r>
              <a:rPr lang="en-US" dirty="0"/>
              <a:t>Analyze data for patterns and make predictions</a:t>
            </a:r>
          </a:p>
        </p:txBody>
      </p:sp>
    </p:spTree>
    <p:extLst>
      <p:ext uri="{BB962C8B-B14F-4D97-AF65-F5344CB8AC3E}">
        <p14:creationId xmlns:p14="http://schemas.microsoft.com/office/powerpoint/2010/main" val="340415423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600205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Run business logic</a:t>
            </a:r>
          </a:p>
          <a:p>
            <a:r>
              <a:rPr lang="en-US" sz="2800" dirty="0" smtClean="0"/>
              <a:t>Triggered by time or by events</a:t>
            </a:r>
          </a:p>
          <a:p>
            <a:r>
              <a:rPr lang="en-US" sz="2800" dirty="0" smtClean="0"/>
              <a:t>Enable processing of background work</a:t>
            </a:r>
            <a:endParaRPr lang="en-US" sz="2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152" y="1248633"/>
            <a:ext cx="2381128" cy="13072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3695" y="2818470"/>
            <a:ext cx="1494041" cy="14006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6807" y="4481685"/>
            <a:ext cx="2427817" cy="16807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WebJobs</a:t>
            </a:r>
            <a:r>
              <a:rPr lang="en-US" dirty="0"/>
              <a:t> </a:t>
            </a:r>
            <a:r>
              <a:rPr lang="en-US" dirty="0" smtClean="0"/>
              <a:t>and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39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Cloud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Cost</a:t>
            </a:r>
            <a:r>
              <a:rPr lang="en-US" dirty="0"/>
              <a:t> – you pay for what you use and what you need</a:t>
            </a:r>
          </a:p>
          <a:p>
            <a:r>
              <a:rPr lang="en-US" b="1" dirty="0"/>
              <a:t>Speed</a:t>
            </a:r>
            <a:r>
              <a:rPr lang="en-US" dirty="0"/>
              <a:t> – time to market as well as scaling options when you need it</a:t>
            </a:r>
          </a:p>
          <a:p>
            <a:r>
              <a:rPr lang="en-US" b="1" dirty="0"/>
              <a:t>Global Scale </a:t>
            </a:r>
            <a:r>
              <a:rPr lang="en-US" dirty="0"/>
              <a:t>– deploy around the world when and where you need it</a:t>
            </a:r>
          </a:p>
          <a:p>
            <a:r>
              <a:rPr lang="en-US" b="1" dirty="0"/>
              <a:t>Productivity</a:t>
            </a:r>
            <a:r>
              <a:rPr lang="en-US" dirty="0"/>
              <a:t> – instant provisioning without </a:t>
            </a:r>
            <a:r>
              <a:rPr lang="en-US" dirty="0" err="1"/>
              <a:t>leadtimes</a:t>
            </a:r>
            <a:endParaRPr lang="en-US" dirty="0"/>
          </a:p>
          <a:p>
            <a:r>
              <a:rPr lang="en-US" b="1" dirty="0"/>
              <a:t>Performance</a:t>
            </a:r>
            <a:r>
              <a:rPr lang="en-US" dirty="0"/>
              <a:t> – built on the latest generation of technology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5522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Cloud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Infrastructure as a Service </a:t>
            </a:r>
            <a:r>
              <a:rPr lang="en-US" dirty="0"/>
              <a:t>(IaaS) – provision virtual machines on demand and create availability groups, network together to lift and shift compute workloads</a:t>
            </a:r>
          </a:p>
          <a:p>
            <a:r>
              <a:rPr lang="en-US" b="1" dirty="0"/>
              <a:t>Platform as a Service </a:t>
            </a:r>
            <a:r>
              <a:rPr lang="en-US" dirty="0"/>
              <a:t>(PaaS) – focus on the apps and let Azure provide the machines, with easy scaling options </a:t>
            </a:r>
          </a:p>
          <a:p>
            <a:r>
              <a:rPr lang="en-US" b="1" dirty="0"/>
              <a:t>Software as a Service </a:t>
            </a:r>
            <a:r>
              <a:rPr lang="en-US" dirty="0"/>
              <a:t>(SaaS) – deliver applications to customers at scale and with reliability and consistency</a:t>
            </a:r>
          </a:p>
        </p:txBody>
      </p:sp>
    </p:spTree>
    <p:extLst>
      <p:ext uri="{BB962C8B-B14F-4D97-AF65-F5344CB8AC3E}">
        <p14:creationId xmlns:p14="http://schemas.microsoft.com/office/powerpoint/2010/main" val="3735550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Cloud Deployments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Public</a:t>
            </a:r>
            <a:r>
              <a:rPr lang="en-US" dirty="0"/>
              <a:t> – running in data centers owned by third-party cloud service providers</a:t>
            </a:r>
          </a:p>
          <a:p>
            <a:r>
              <a:rPr lang="en-US" b="1" dirty="0"/>
              <a:t>Private</a:t>
            </a:r>
            <a:r>
              <a:rPr lang="en-US" dirty="0"/>
              <a:t> – uses virtualization to enable provisioning of compute resources from an enterprise owned data center</a:t>
            </a:r>
          </a:p>
          <a:p>
            <a:r>
              <a:rPr lang="en-US" b="1" dirty="0"/>
              <a:t>Hybrid</a:t>
            </a:r>
            <a:r>
              <a:rPr lang="en-US" dirty="0"/>
              <a:t> – leverages the public cloud to extend a private data center with features and reliability to absorb usage patterns like burst or cyclical businesses</a:t>
            </a:r>
          </a:p>
        </p:txBody>
      </p:sp>
    </p:spTree>
    <p:extLst>
      <p:ext uri="{BB962C8B-B14F-4D97-AF65-F5344CB8AC3E}">
        <p14:creationId xmlns:p14="http://schemas.microsoft.com/office/powerpoint/2010/main" val="4073824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2017 – Data Centers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69" t="7716" r="3051" b="4664"/>
          <a:stretch/>
        </p:blipFill>
        <p:spPr>
          <a:xfrm>
            <a:off x="0" y="152400"/>
            <a:ext cx="12245694" cy="62313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0" name="Title 1"/>
          <p:cNvSpPr txBox="1">
            <a:spLocks/>
          </p:cNvSpPr>
          <p:nvPr/>
        </p:nvSpPr>
        <p:spPr bwMode="auto">
          <a:xfrm>
            <a:off x="255447" y="246714"/>
            <a:ext cx="11734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rgbClr val="1874CD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5pPr>
            <a:lvl6pPr marL="342892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6pPr>
            <a:lvl7pPr marL="685783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7pPr>
            <a:lvl8pPr marL="1028675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8pPr>
            <a:lvl9pPr marL="1371566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9pPr>
          </a:lstStyle>
          <a:p>
            <a:r>
              <a:rPr lang="en-US" dirty="0"/>
              <a:t>With 38 Azure Regions, More than Any Cloud Provider</a:t>
            </a:r>
          </a:p>
        </p:txBody>
      </p:sp>
    </p:spTree>
    <p:extLst>
      <p:ext uri="{BB962C8B-B14F-4D97-AF65-F5344CB8AC3E}">
        <p14:creationId xmlns:p14="http://schemas.microsoft.com/office/powerpoint/2010/main" val="2553338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867" y="594957"/>
            <a:ext cx="4110252" cy="2015576"/>
          </a:xfrm>
          <a:prstGeom prst="rect">
            <a:avLst/>
          </a:prstGeom>
          <a:noFill/>
        </p:spPr>
        <p:txBody>
          <a:bodyPr wrap="square" lIns="179235" tIns="143388" rIns="179235" bIns="143388" rtlCol="0">
            <a:spAutoFit/>
          </a:bodyPr>
          <a:lstStyle/>
          <a:p>
            <a:pPr algn="ctr" defTabSz="914307">
              <a:lnSpc>
                <a:spcPct val="90000"/>
              </a:lnSpc>
              <a:spcAft>
                <a:spcPts val="1175"/>
              </a:spcAft>
              <a:defRPr/>
            </a:pPr>
            <a:r>
              <a:rPr lang="en-US" sz="7841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&gt;90,000</a:t>
            </a:r>
          </a:p>
          <a:p>
            <a:pPr algn="ctr" defTabSz="914307">
              <a:lnSpc>
                <a:spcPct val="90000"/>
              </a:lnSpc>
              <a:spcAft>
                <a:spcPts val="1175"/>
              </a:spcAft>
              <a:defRPr/>
            </a:pPr>
            <a: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New Azure customer subscriptions/month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154022" y="4159961"/>
            <a:ext cx="0" cy="3460039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8037978" y="4159961"/>
            <a:ext cx="0" cy="3460039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66569" y="4267200"/>
            <a:ext cx="3775348" cy="2015576"/>
          </a:xfrm>
          <a:prstGeom prst="rect">
            <a:avLst/>
          </a:prstGeom>
          <a:noFill/>
        </p:spPr>
        <p:txBody>
          <a:bodyPr wrap="square" lIns="179235" tIns="143388" rIns="179235" bIns="143388" rtlCol="0">
            <a:spAutoFit/>
          </a:bodyPr>
          <a:lstStyle/>
          <a:p>
            <a:pPr algn="ctr" defTabSz="914307">
              <a:lnSpc>
                <a:spcPct val="90000"/>
              </a:lnSpc>
              <a:spcAft>
                <a:spcPts val="1175"/>
              </a:spcAft>
              <a:defRPr/>
            </a:pPr>
            <a:r>
              <a:rPr lang="en-US" sz="7841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1.5</a:t>
            </a:r>
            <a:r>
              <a:rPr lang="en-US" sz="3529" dirty="0">
                <a:latin typeface="+mn-lt"/>
                <a:ea typeface="MS PGothic" panose="020B0600070205080204" pitchFamily="34" charset="-128"/>
                <a:cs typeface="Segoe UI Semilight" panose="020B0402040204020203" pitchFamily="34" charset="0"/>
              </a:rPr>
              <a:t>Trillion</a:t>
            </a:r>
            <a:endParaRPr lang="en-US" sz="5294" dirty="0">
              <a:latin typeface="+mn-lt"/>
              <a:ea typeface="MS PGothic" panose="020B0600070205080204" pitchFamily="34" charset="-128"/>
              <a:cs typeface="Segoe UI Semilight" panose="020B0402040204020203" pitchFamily="34" charset="0"/>
            </a:endParaRPr>
          </a:p>
          <a:p>
            <a:pPr algn="ctr" defTabSz="914307">
              <a:lnSpc>
                <a:spcPct val="90000"/>
              </a:lnSpc>
              <a:spcAft>
                <a:spcPts val="1175"/>
              </a:spcAft>
              <a:defRPr/>
            </a:pPr>
            <a: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Messages per month </a:t>
            </a:r>
            <a:b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</a:br>
            <a: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processed by Azure </a:t>
            </a:r>
            <a:r>
              <a:rPr lang="en-US" sz="1766" dirty="0" err="1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IoT</a:t>
            </a:r>
            <a:endParaRPr lang="en-US" sz="1766" dirty="0">
              <a:latin typeface="+mn-lt"/>
              <a:ea typeface="MS PGothic" panose="020B0600070205080204" pitchFamily="34" charset="-128"/>
              <a:cs typeface="Segoe UI Semibold" panose="020B0702040204020203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866" y="2964944"/>
            <a:ext cx="12190271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54022" y="-433615"/>
            <a:ext cx="0" cy="3396017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037978" y="-433615"/>
            <a:ext cx="0" cy="3396017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037979" y="594957"/>
            <a:ext cx="4153158" cy="2015576"/>
          </a:xfrm>
          <a:prstGeom prst="rect">
            <a:avLst/>
          </a:prstGeom>
          <a:noFill/>
        </p:spPr>
        <p:txBody>
          <a:bodyPr wrap="square" lIns="179235" tIns="143388" rIns="179235" bIns="143388" rtlCol="0">
            <a:spAutoFit/>
          </a:bodyPr>
          <a:lstStyle/>
          <a:p>
            <a:pPr algn="ctr" defTabSz="914307">
              <a:lnSpc>
                <a:spcPct val="90000"/>
              </a:lnSpc>
              <a:spcAft>
                <a:spcPts val="1175"/>
              </a:spcAft>
              <a:defRPr/>
            </a:pPr>
            <a:r>
              <a:rPr lang="en-US" sz="7841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&gt;500</a:t>
            </a:r>
            <a:r>
              <a:rPr lang="en-US" sz="3529" dirty="0">
                <a:latin typeface="+mn-lt"/>
                <a:ea typeface="MS PGothic" panose="020B0600070205080204" pitchFamily="34" charset="-128"/>
                <a:cs typeface="Segoe UI Semilight" panose="020B0402040204020203" pitchFamily="34" charset="0"/>
              </a:rPr>
              <a:t>Million</a:t>
            </a:r>
            <a:endParaRPr lang="en-US" sz="8627" dirty="0">
              <a:latin typeface="+mn-lt"/>
              <a:ea typeface="MS PGothic" panose="020B0600070205080204" pitchFamily="34" charset="-128"/>
              <a:cs typeface="Segoe UI Semilight" panose="020B0402040204020203" pitchFamily="34" charset="0"/>
            </a:endParaRPr>
          </a:p>
          <a:p>
            <a:pPr algn="ctr" defTabSz="914307">
              <a:lnSpc>
                <a:spcPct val="90000"/>
              </a:lnSpc>
              <a:spcAft>
                <a:spcPts val="1175"/>
              </a:spcAft>
              <a:defRPr/>
            </a:pPr>
            <a: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Users in </a:t>
            </a:r>
            <a:b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</a:br>
            <a: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Azure Active Directory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215445" y="4294287"/>
            <a:ext cx="3775348" cy="2260100"/>
          </a:xfrm>
          <a:prstGeom prst="rect">
            <a:avLst/>
          </a:prstGeom>
          <a:noFill/>
        </p:spPr>
        <p:txBody>
          <a:bodyPr wrap="square" lIns="179235" tIns="143388" rIns="179235" bIns="143388" rtlCol="0">
            <a:spAutoFit/>
          </a:bodyPr>
          <a:lstStyle/>
          <a:p>
            <a:pPr algn="ctr" defTabSz="914307">
              <a:lnSpc>
                <a:spcPct val="90000"/>
              </a:lnSpc>
              <a:spcAft>
                <a:spcPts val="1175"/>
              </a:spcAft>
              <a:defRPr/>
            </a:pPr>
            <a:r>
              <a:rPr lang="en-US" sz="7841" spc="-205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777</a:t>
            </a:r>
            <a:r>
              <a:rPr lang="en-US" sz="3529" spc="-205" dirty="0">
                <a:latin typeface="+mn-lt"/>
                <a:ea typeface="MS PGothic" panose="020B0600070205080204" pitchFamily="34" charset="-128"/>
                <a:cs typeface="Segoe UI Semilight" panose="020B0402040204020203" pitchFamily="34" charset="0"/>
              </a:rPr>
              <a:t>Trillion</a:t>
            </a:r>
            <a:endParaRPr lang="en-US" sz="7841" dirty="0">
              <a:latin typeface="+mn-lt"/>
              <a:ea typeface="MS PGothic" panose="020B0600070205080204" pitchFamily="34" charset="-128"/>
              <a:cs typeface="Segoe UI Semilight" panose="020B0402040204020203" pitchFamily="34" charset="0"/>
            </a:endParaRPr>
          </a:p>
          <a:p>
            <a:pPr algn="ctr" defTabSz="914307">
              <a:lnSpc>
                <a:spcPct val="90000"/>
              </a:lnSpc>
              <a:spcAft>
                <a:spcPts val="1175"/>
              </a:spcAft>
              <a:defRPr/>
            </a:pPr>
            <a: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Storage Transactions</a:t>
            </a:r>
            <a:b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</a:br>
            <a: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per day</a:t>
            </a:r>
            <a:b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</a:br>
            <a:endParaRPr lang="en-US" sz="1766" dirty="0">
              <a:latin typeface="+mn-lt"/>
              <a:ea typeface="MS PGothic" panose="020B0600070205080204" pitchFamily="34" charset="-128"/>
              <a:cs typeface="Segoe UI Semibold" panose="020B0702040204020203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15445" y="594957"/>
            <a:ext cx="3775348" cy="2015576"/>
          </a:xfrm>
          <a:prstGeom prst="rect">
            <a:avLst/>
          </a:prstGeom>
          <a:noFill/>
        </p:spPr>
        <p:txBody>
          <a:bodyPr wrap="square" lIns="179235" tIns="143388" rIns="179235" bIns="143388" rtlCol="0">
            <a:spAutoFit/>
          </a:bodyPr>
          <a:lstStyle/>
          <a:p>
            <a:pPr algn="ctr" defTabSz="914307">
              <a:lnSpc>
                <a:spcPct val="90000"/>
              </a:lnSpc>
              <a:spcAft>
                <a:spcPts val="1175"/>
              </a:spcAft>
              <a:defRPr/>
            </a:pPr>
            <a:r>
              <a:rPr lang="en-US" sz="7841" spc="-205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&gt;1.5</a:t>
            </a:r>
            <a:r>
              <a:rPr lang="en-US" sz="3529" dirty="0">
                <a:latin typeface="+mn-lt"/>
                <a:ea typeface="MS PGothic" panose="020B0600070205080204" pitchFamily="34" charset="-128"/>
                <a:cs typeface="Segoe UI Semilight" panose="020B0402040204020203" pitchFamily="34" charset="0"/>
              </a:rPr>
              <a:t>Million</a:t>
            </a:r>
            <a:endParaRPr lang="en-US" sz="7841" dirty="0">
              <a:latin typeface="+mn-lt"/>
              <a:ea typeface="MS PGothic" panose="020B0600070205080204" pitchFamily="34" charset="-128"/>
              <a:cs typeface="Segoe UI Semilight" panose="020B0402040204020203" pitchFamily="34" charset="0"/>
            </a:endParaRPr>
          </a:p>
          <a:p>
            <a:pPr algn="ctr" defTabSz="914307">
              <a:lnSpc>
                <a:spcPct val="90000"/>
              </a:lnSpc>
              <a:spcAft>
                <a:spcPts val="1175"/>
              </a:spcAft>
              <a:defRPr/>
            </a:pPr>
            <a: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SQL Databases </a:t>
            </a:r>
            <a:b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</a:br>
            <a: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running on Azure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013853" y="4294352"/>
            <a:ext cx="4102263" cy="2015576"/>
          </a:xfrm>
          <a:prstGeom prst="rect">
            <a:avLst/>
          </a:prstGeom>
          <a:noFill/>
        </p:spPr>
        <p:txBody>
          <a:bodyPr wrap="square" lIns="179235" tIns="143388" rIns="179235" bIns="143388" rtlCol="0">
            <a:spAutoFit/>
          </a:bodyPr>
          <a:lstStyle/>
          <a:p>
            <a:pPr algn="ctr" defTabSz="914307">
              <a:lnSpc>
                <a:spcPct val="90000"/>
              </a:lnSpc>
              <a:spcAft>
                <a:spcPts val="1175"/>
              </a:spcAft>
              <a:defRPr/>
            </a:pPr>
            <a:r>
              <a:rPr lang="en-US" sz="7841" spc="-205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&gt;40</a:t>
            </a:r>
            <a:r>
              <a:rPr lang="en-US" sz="4312" spc="-205" dirty="0">
                <a:latin typeface="+mn-lt"/>
                <a:ea typeface="MS PGothic" panose="020B0600070205080204" pitchFamily="34" charset="-128"/>
                <a:cs typeface="Segoe UI Semilight" panose="020B0402040204020203" pitchFamily="34" charset="0"/>
              </a:rPr>
              <a:t>%</a:t>
            </a:r>
            <a:endParaRPr lang="en-US" sz="7841" dirty="0">
              <a:latin typeface="+mn-lt"/>
              <a:ea typeface="MS PGothic" panose="020B0600070205080204" pitchFamily="34" charset="-128"/>
              <a:cs typeface="Segoe UI Semilight" panose="020B0402040204020203" pitchFamily="34" charset="0"/>
            </a:endParaRPr>
          </a:p>
          <a:p>
            <a:pPr algn="ctr" defTabSz="914307">
              <a:lnSpc>
                <a:spcPct val="90000"/>
              </a:lnSpc>
              <a:spcAft>
                <a:spcPts val="1175"/>
              </a:spcAft>
              <a:defRPr/>
            </a:pPr>
            <a: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Revenue from </a:t>
            </a:r>
            <a:b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</a:br>
            <a: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Start-ups and ISVs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866" y="4160008"/>
            <a:ext cx="12190271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318075" y="2999749"/>
            <a:ext cx="6457983" cy="1185694"/>
          </a:xfrm>
          <a:prstGeom prst="rect">
            <a:avLst/>
          </a:prstGeom>
          <a:noFill/>
        </p:spPr>
        <p:txBody>
          <a:bodyPr wrap="none" lIns="179259" tIns="143407" rIns="179259" bIns="143407" rtlCol="0">
            <a:spAutoFit/>
          </a:bodyPr>
          <a:lstStyle/>
          <a:p>
            <a:pPr algn="ctr" defTabSz="913446" eaLnBrk="0" hangingPunct="0">
              <a:lnSpc>
                <a:spcPct val="90000"/>
              </a:lnSpc>
              <a:spcAft>
                <a:spcPts val="588"/>
              </a:spcAft>
            </a:pPr>
            <a:r>
              <a:rPr lang="en-US" sz="6470" dirty="0">
                <a:latin typeface="+mn-lt"/>
                <a:ea typeface="MS PGothic" panose="020B0600070205080204" pitchFamily="34" charset="-128"/>
              </a:rPr>
              <a:t>Azure momentum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218" y="198741"/>
            <a:ext cx="10972800" cy="685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649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4" grpId="0"/>
      <p:bldP spid="17" grpId="0"/>
      <p:bldP spid="26" grpId="0"/>
      <p:bldP spid="27" grpId="0"/>
      <p:bldP spid="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4951" y="2733173"/>
            <a:ext cx="10972800" cy="685800"/>
          </a:xfrm>
        </p:spPr>
        <p:txBody>
          <a:bodyPr/>
          <a:lstStyle/>
          <a:p>
            <a:pPr algn="l"/>
            <a:r>
              <a:rPr lang="en-US" sz="7058" dirty="0">
                <a:solidFill>
                  <a:schemeClr val="tx2"/>
                </a:solidFill>
              </a:rPr>
              <a:t>2014 – 300 new features</a:t>
            </a:r>
            <a:br>
              <a:rPr lang="en-US" sz="7058" dirty="0">
                <a:solidFill>
                  <a:schemeClr val="tx2"/>
                </a:solidFill>
              </a:rPr>
            </a:br>
            <a:r>
              <a:rPr lang="en-US" sz="7058" dirty="0">
                <a:solidFill>
                  <a:schemeClr val="tx2"/>
                </a:solidFill>
              </a:rPr>
              <a:t>2015 – 500 new features</a:t>
            </a:r>
            <a:br>
              <a:rPr lang="en-US" sz="7058" dirty="0">
                <a:solidFill>
                  <a:schemeClr val="tx2"/>
                </a:solidFill>
              </a:rPr>
            </a:br>
            <a:r>
              <a:rPr lang="en-US" sz="7058" dirty="0">
                <a:solidFill>
                  <a:schemeClr val="tx2"/>
                </a:solidFill>
              </a:rPr>
              <a:t>2016 – ### new features!</a:t>
            </a:r>
          </a:p>
        </p:txBody>
      </p:sp>
      <p:sp>
        <p:nvSpPr>
          <p:cNvPr id="3" name="TextBox 2"/>
          <p:cNvSpPr txBox="1"/>
          <p:nvPr/>
        </p:nvSpPr>
        <p:spPr>
          <a:xfrm rot="20555682">
            <a:off x="1708656" y="287392"/>
            <a:ext cx="1314784" cy="635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29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Zumo</a:t>
            </a:r>
            <a:endParaRPr lang="en-US" sz="3529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3"/>
          <p:cNvSpPr txBox="1"/>
          <p:nvPr/>
        </p:nvSpPr>
        <p:spPr>
          <a:xfrm rot="863652">
            <a:off x="5952056" y="788516"/>
            <a:ext cx="822204" cy="452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53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Slots</a:t>
            </a:r>
          </a:p>
        </p:txBody>
      </p:sp>
      <p:sp>
        <p:nvSpPr>
          <p:cNvPr id="5" name="TextBox 4"/>
          <p:cNvSpPr txBox="1"/>
          <p:nvPr/>
        </p:nvSpPr>
        <p:spPr>
          <a:xfrm rot="20875540">
            <a:off x="8274585" y="377897"/>
            <a:ext cx="1787990" cy="454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53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Mobile Apps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76123" y="5724470"/>
            <a:ext cx="1627240" cy="575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37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IoT</a:t>
            </a:r>
            <a:r>
              <a:rPr lang="en-US" sz="3137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 Hub</a:t>
            </a:r>
          </a:p>
        </p:txBody>
      </p:sp>
      <p:sp>
        <p:nvSpPr>
          <p:cNvPr id="7" name="TextBox 6"/>
          <p:cNvSpPr txBox="1"/>
          <p:nvPr/>
        </p:nvSpPr>
        <p:spPr>
          <a:xfrm rot="494800">
            <a:off x="5934719" y="5301941"/>
            <a:ext cx="2760564" cy="514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45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Stream Analytics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4987" y="4822908"/>
            <a:ext cx="1427040" cy="5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37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Docker</a:t>
            </a:r>
          </a:p>
        </p:txBody>
      </p:sp>
      <p:sp>
        <p:nvSpPr>
          <p:cNvPr id="9" name="TextBox 8"/>
          <p:cNvSpPr txBox="1"/>
          <p:nvPr/>
        </p:nvSpPr>
        <p:spPr>
          <a:xfrm rot="20629293">
            <a:off x="9281422" y="5395280"/>
            <a:ext cx="2307876" cy="575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37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Deployment</a:t>
            </a:r>
          </a:p>
        </p:txBody>
      </p:sp>
      <p:sp>
        <p:nvSpPr>
          <p:cNvPr id="10" name="TextBox 9"/>
          <p:cNvSpPr txBox="1"/>
          <p:nvPr/>
        </p:nvSpPr>
        <p:spPr>
          <a:xfrm rot="1434506">
            <a:off x="145993" y="750329"/>
            <a:ext cx="2333979" cy="5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37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ARM Scripts</a:t>
            </a:r>
          </a:p>
        </p:txBody>
      </p:sp>
      <p:sp>
        <p:nvSpPr>
          <p:cNvPr id="11" name="TextBox 10"/>
          <p:cNvSpPr txBox="1"/>
          <p:nvPr/>
        </p:nvSpPr>
        <p:spPr>
          <a:xfrm rot="21076044">
            <a:off x="2847735" y="535522"/>
            <a:ext cx="2333979" cy="5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37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ARM Scripts</a:t>
            </a:r>
          </a:p>
        </p:txBody>
      </p:sp>
      <p:sp>
        <p:nvSpPr>
          <p:cNvPr id="12" name="TextBox 11"/>
          <p:cNvSpPr txBox="1"/>
          <p:nvPr/>
        </p:nvSpPr>
        <p:spPr>
          <a:xfrm rot="20875540">
            <a:off x="1151593" y="5071781"/>
            <a:ext cx="2811712" cy="452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53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Application Insights</a:t>
            </a:r>
          </a:p>
        </p:txBody>
      </p:sp>
      <p:sp>
        <p:nvSpPr>
          <p:cNvPr id="13" name="TextBox 12"/>
          <p:cNvSpPr txBox="1"/>
          <p:nvPr/>
        </p:nvSpPr>
        <p:spPr>
          <a:xfrm rot="16522257">
            <a:off x="-241372" y="2410970"/>
            <a:ext cx="1710853" cy="454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53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Automation</a:t>
            </a:r>
          </a:p>
        </p:txBody>
      </p:sp>
      <p:sp>
        <p:nvSpPr>
          <p:cNvPr id="14" name="TextBox 13"/>
          <p:cNvSpPr txBox="1"/>
          <p:nvPr/>
        </p:nvSpPr>
        <p:spPr>
          <a:xfrm rot="20629293">
            <a:off x="9308913" y="728170"/>
            <a:ext cx="2603836" cy="5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37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Service Fabric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66477" y="5835881"/>
            <a:ext cx="3340487" cy="5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37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Machine Learning</a:t>
            </a:r>
          </a:p>
        </p:txBody>
      </p:sp>
      <p:sp>
        <p:nvSpPr>
          <p:cNvPr id="16" name="TextBox 15"/>
          <p:cNvSpPr txBox="1"/>
          <p:nvPr/>
        </p:nvSpPr>
        <p:spPr>
          <a:xfrm rot="20875540">
            <a:off x="6596249" y="311897"/>
            <a:ext cx="1552759" cy="452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53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Event Hub</a:t>
            </a:r>
          </a:p>
        </p:txBody>
      </p:sp>
      <p:sp>
        <p:nvSpPr>
          <p:cNvPr id="19" name="TextBox 18"/>
          <p:cNvSpPr txBox="1"/>
          <p:nvPr/>
        </p:nvSpPr>
        <p:spPr>
          <a:xfrm rot="5048017">
            <a:off x="10130986" y="3266549"/>
            <a:ext cx="2101399" cy="633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29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Functions</a:t>
            </a:r>
          </a:p>
        </p:txBody>
      </p:sp>
      <p:sp>
        <p:nvSpPr>
          <p:cNvPr id="20" name="TextBox 19"/>
          <p:cNvSpPr txBox="1"/>
          <p:nvPr/>
        </p:nvSpPr>
        <p:spPr>
          <a:xfrm rot="645197">
            <a:off x="7841347" y="4701794"/>
            <a:ext cx="2104730" cy="633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29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Web Jobs</a:t>
            </a:r>
          </a:p>
        </p:txBody>
      </p:sp>
      <p:sp>
        <p:nvSpPr>
          <p:cNvPr id="21" name="TextBox 20"/>
          <p:cNvSpPr txBox="1"/>
          <p:nvPr/>
        </p:nvSpPr>
        <p:spPr>
          <a:xfrm rot="19136488">
            <a:off x="3929401" y="5108641"/>
            <a:ext cx="2701765" cy="575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37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Express Route</a:t>
            </a:r>
          </a:p>
        </p:txBody>
      </p:sp>
      <p:sp>
        <p:nvSpPr>
          <p:cNvPr id="22" name="TextBox 21"/>
          <p:cNvSpPr txBox="1"/>
          <p:nvPr/>
        </p:nvSpPr>
        <p:spPr>
          <a:xfrm rot="21213111">
            <a:off x="6900610" y="1047281"/>
            <a:ext cx="2039293" cy="452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53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Azure AD B2C</a:t>
            </a:r>
          </a:p>
        </p:txBody>
      </p:sp>
    </p:spTree>
    <p:extLst>
      <p:ext uri="{BB962C8B-B14F-4D97-AF65-F5344CB8AC3E}">
        <p14:creationId xmlns:p14="http://schemas.microsoft.com/office/powerpoint/2010/main" val="383973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4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8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3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6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6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7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9" grpId="0"/>
      <p:bldP spid="20" grpId="0"/>
      <p:bldP spid="21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1 - Azure </a:t>
            </a:r>
            <a:r>
              <a:rPr lang="en-US" dirty="0"/>
              <a:t>Management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Subscriptions &amp; Role Based Access Control</a:t>
            </a:r>
          </a:p>
          <a:p>
            <a:r>
              <a:rPr lang="en-US" dirty="0"/>
              <a:t>Management Portals</a:t>
            </a:r>
          </a:p>
          <a:p>
            <a:pPr lvl="1"/>
            <a:r>
              <a:rPr lang="en-US" dirty="0"/>
              <a:t>Billing Portal</a:t>
            </a:r>
          </a:p>
          <a:p>
            <a:pPr lvl="1"/>
            <a:r>
              <a:rPr lang="en-US" dirty="0"/>
              <a:t>Classic Portal</a:t>
            </a:r>
          </a:p>
          <a:p>
            <a:pPr lvl="1"/>
            <a:r>
              <a:rPr lang="en-US" dirty="0"/>
              <a:t>“New” Azure Portal</a:t>
            </a:r>
          </a:p>
          <a:p>
            <a:r>
              <a:rPr lang="en-US" dirty="0"/>
              <a:t>Azure Resource Manager (ARM) automation</a:t>
            </a:r>
          </a:p>
          <a:p>
            <a:r>
              <a:rPr lang="en-US" dirty="0"/>
              <a:t>Support &amp; Getting Help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Get Started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Visit</a:t>
            </a:r>
            <a:r>
              <a:rPr lang="en-US" dirty="0"/>
              <a:t> Microsoft’s Azure web site to get</a:t>
            </a:r>
          </a:p>
          <a:p>
            <a:pPr lvl="1"/>
            <a:r>
              <a:rPr lang="en-US" dirty="0"/>
              <a:t>Product details</a:t>
            </a:r>
          </a:p>
          <a:p>
            <a:pPr lvl="1"/>
            <a:r>
              <a:rPr lang="en-US" dirty="0"/>
              <a:t>Documentation </a:t>
            </a:r>
          </a:p>
          <a:p>
            <a:pPr lvl="1"/>
            <a:r>
              <a:rPr lang="en-US" dirty="0"/>
              <a:t>Pricing</a:t>
            </a:r>
          </a:p>
          <a:p>
            <a:pPr lvl="1"/>
            <a:r>
              <a:rPr lang="en-US" dirty="0"/>
              <a:t>Security &amp; Compliance details</a:t>
            </a:r>
          </a:p>
          <a:p>
            <a:pPr lvl="1"/>
            <a:r>
              <a:rPr lang="en-US" dirty="0"/>
              <a:t>Find partners and resources</a:t>
            </a:r>
          </a:p>
          <a:p>
            <a:pPr lvl="1"/>
            <a:endParaRPr lang="en-US" dirty="0"/>
          </a:p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www.azure.com</a:t>
            </a:r>
            <a:r>
              <a:rPr lang="en-US" dirty="0"/>
              <a:t> to learn more!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380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1B - Subscriptions</a:t>
            </a:r>
          </a:p>
        </p:txBody>
      </p:sp>
    </p:spTree>
    <p:extLst>
      <p:ext uri="{BB962C8B-B14F-4D97-AF65-F5344CB8AC3E}">
        <p14:creationId xmlns:p14="http://schemas.microsoft.com/office/powerpoint/2010/main" val="100886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Subscriptions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enrollment for Online Services for a defined Term as specified on the Portal</a:t>
            </a:r>
          </a:p>
          <a:p>
            <a:r>
              <a:rPr lang="en-US" dirty="0"/>
              <a:t>You may purchase multiple Subscriptions, which may be administered separately and which will be governed by the terms of a separate Microsoft Online Subscription Agreement</a:t>
            </a:r>
          </a:p>
          <a:p>
            <a:r>
              <a:rPr lang="en-US" dirty="0"/>
              <a:t>Owned by an individual or an organization</a:t>
            </a:r>
          </a:p>
          <a:p>
            <a:r>
              <a:rPr lang="en-US" dirty="0"/>
              <a:t>Enables provisioning of services within an Azure data center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104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874CD"/>
                </a:solidFill>
              </a:rPr>
              <a:t>Azure Subscriptions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286482" y="4816270"/>
            <a:ext cx="3124200" cy="639762"/>
          </a:xfrm>
        </p:spPr>
        <p:txBody>
          <a:bodyPr/>
          <a:lstStyle/>
          <a:p>
            <a:r>
              <a:rPr lang="en-US" dirty="0">
                <a:hlinkClick r:id="rId2"/>
              </a:rPr>
              <a:t>www.azure.com/free</a:t>
            </a:r>
            <a:r>
              <a:rPr lang="en-US" dirty="0"/>
              <a:t>  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09600" y="1371600"/>
            <a:ext cx="7467600" cy="4495800"/>
          </a:xfrm>
        </p:spPr>
        <p:txBody>
          <a:bodyPr/>
          <a:lstStyle/>
          <a:p>
            <a:r>
              <a:rPr lang="en-US" sz="2800" b="1" dirty="0"/>
              <a:t>Azure Free Account</a:t>
            </a:r>
          </a:p>
          <a:p>
            <a:pPr lvl="1"/>
            <a:r>
              <a:rPr lang="en-US" sz="2400" dirty="0"/>
              <a:t>$200 Credit for first 30 days</a:t>
            </a:r>
          </a:p>
          <a:p>
            <a:pPr lvl="1"/>
            <a:r>
              <a:rPr lang="en-US" sz="2400" dirty="0"/>
              <a:t>Access to free tier of services after 30 days</a:t>
            </a:r>
          </a:p>
          <a:p>
            <a:pPr lvl="1"/>
            <a:r>
              <a:rPr lang="en-US" sz="2400" dirty="0"/>
              <a:t>Cap prevents overage</a:t>
            </a:r>
          </a:p>
          <a:p>
            <a:r>
              <a:rPr lang="en-US" sz="2800" b="1" dirty="0"/>
              <a:t>Azure Benefits</a:t>
            </a:r>
          </a:p>
          <a:p>
            <a:pPr lvl="1"/>
            <a:r>
              <a:rPr lang="en-US" sz="2400" dirty="0"/>
              <a:t>MSDN : Up to $150/</a:t>
            </a:r>
            <a:r>
              <a:rPr lang="en-US" sz="2400" dirty="0" err="1"/>
              <a:t>mo</a:t>
            </a:r>
            <a:r>
              <a:rPr lang="en-US" sz="2400" dirty="0"/>
              <a:t> credit </a:t>
            </a:r>
          </a:p>
          <a:p>
            <a:pPr lvl="1"/>
            <a:r>
              <a:rPr lang="en-US" sz="2400" dirty="0"/>
              <a:t>BizSpark Plus : From $150/</a:t>
            </a:r>
            <a:r>
              <a:rPr lang="en-US" sz="2400" dirty="0" err="1"/>
              <a:t>mo</a:t>
            </a:r>
            <a:r>
              <a:rPr lang="en-US" sz="2400" dirty="0"/>
              <a:t> to $10,000/</a:t>
            </a:r>
            <a:r>
              <a:rPr lang="en-US" sz="2400" dirty="0" err="1"/>
              <a:t>mo</a:t>
            </a:r>
            <a:r>
              <a:rPr lang="en-US" sz="2400" dirty="0"/>
              <a:t> credit</a:t>
            </a:r>
          </a:p>
          <a:p>
            <a:r>
              <a:rPr lang="en-US" sz="2800" b="1" dirty="0"/>
              <a:t>Academic offers</a:t>
            </a:r>
          </a:p>
          <a:p>
            <a:pPr lvl="1"/>
            <a:r>
              <a:rPr lang="en-US" sz="2400" dirty="0"/>
              <a:t>Visual Studio Community + $25/</a:t>
            </a:r>
            <a:r>
              <a:rPr lang="en-US" sz="2400" dirty="0" err="1"/>
              <a:t>mo</a:t>
            </a:r>
            <a:r>
              <a:rPr lang="en-US" sz="2400" dirty="0"/>
              <a:t> for 1 year</a:t>
            </a:r>
            <a:r>
              <a:rPr lang="en-US" sz="2400" b="1" dirty="0"/>
              <a:t> </a:t>
            </a:r>
          </a:p>
          <a:p>
            <a:r>
              <a:rPr lang="en-US" sz="2800" b="1" dirty="0"/>
              <a:t>Pay as you go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882" y="1338330"/>
            <a:ext cx="3486246" cy="33528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62444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3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and Administration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609600" y="1373187"/>
            <a:ext cx="7543800" cy="4265613"/>
          </a:xfrm>
        </p:spPr>
        <p:txBody>
          <a:bodyPr/>
          <a:lstStyle/>
          <a:p>
            <a:pPr>
              <a:spcBef>
                <a:spcPts val="422"/>
              </a:spcBef>
            </a:pPr>
            <a:r>
              <a:rPr lang="en-US" sz="2800" b="1" dirty="0"/>
              <a:t>Microsoft Accounts</a:t>
            </a:r>
          </a:p>
          <a:p>
            <a:pPr lvl="1">
              <a:spcBef>
                <a:spcPts val="422"/>
              </a:spcBef>
            </a:pPr>
            <a:r>
              <a:rPr lang="en-US" sz="2400" dirty="0"/>
              <a:t>Support Co-admin of all resources in subscription</a:t>
            </a:r>
          </a:p>
          <a:p>
            <a:pPr lvl="1">
              <a:spcBef>
                <a:spcPts val="422"/>
              </a:spcBef>
            </a:pPr>
            <a:r>
              <a:rPr lang="en-US" sz="2400" dirty="0"/>
              <a:t>Simple to admin in classic Azure portal</a:t>
            </a:r>
          </a:p>
          <a:p>
            <a:pPr>
              <a:spcBef>
                <a:spcPts val="422"/>
              </a:spcBef>
            </a:pPr>
            <a:r>
              <a:rPr lang="en-US" sz="2800" b="1" dirty="0"/>
              <a:t>Azure Active Directory</a:t>
            </a:r>
          </a:p>
          <a:p>
            <a:pPr lvl="1">
              <a:spcBef>
                <a:spcPts val="422"/>
              </a:spcBef>
            </a:pPr>
            <a:r>
              <a:rPr lang="en-US" sz="2400" dirty="0"/>
              <a:t>Works with classic and modern Azure portals</a:t>
            </a:r>
          </a:p>
          <a:p>
            <a:pPr lvl="1">
              <a:spcBef>
                <a:spcPts val="422"/>
              </a:spcBef>
            </a:pPr>
            <a:r>
              <a:rPr lang="en-US" sz="2400" dirty="0"/>
              <a:t>Works with Azure Resource compatible services to support Role Based Access</a:t>
            </a:r>
          </a:p>
          <a:p>
            <a:pPr>
              <a:spcBef>
                <a:spcPts val="422"/>
              </a:spcBef>
            </a:pPr>
            <a:r>
              <a:rPr lang="en-US" sz="2800" b="1" dirty="0"/>
              <a:t>Identity and Access Management (IAM)</a:t>
            </a:r>
            <a:endParaRPr lang="en-US" sz="2800" dirty="0"/>
          </a:p>
          <a:p>
            <a:pPr lvl="1">
              <a:spcBef>
                <a:spcPts val="422"/>
              </a:spcBef>
            </a:pPr>
            <a:r>
              <a:rPr lang="en-US" sz="2400" dirty="0"/>
              <a:t>Enables per service/per role authorization</a:t>
            </a:r>
          </a:p>
          <a:p>
            <a:pPr lvl="1">
              <a:spcBef>
                <a:spcPts val="422"/>
              </a:spcBef>
            </a:pPr>
            <a:r>
              <a:rPr lang="en-US" sz="2400" dirty="0"/>
              <a:t>Simple configuration</a:t>
            </a:r>
          </a:p>
          <a:p>
            <a:pPr lvl="1">
              <a:spcBef>
                <a:spcPts val="422"/>
              </a:spcBef>
            </a:pPr>
            <a:r>
              <a:rPr lang="en-US" sz="2400" dirty="0"/>
              <a:t>Requires Active Directory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087" y="2743200"/>
            <a:ext cx="3122613" cy="31226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2019" y="1417638"/>
            <a:ext cx="3116751" cy="84217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8669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Active Directory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2590800" y="1371600"/>
            <a:ext cx="3271345" cy="45720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sz="2000" b="1" dirty="0"/>
              <a:t>General</a:t>
            </a:r>
          </a:p>
          <a:p>
            <a:pPr>
              <a:buFontTx/>
              <a:buChar char="-"/>
            </a:pPr>
            <a:r>
              <a:rPr lang="en-US" sz="2000" dirty="0"/>
              <a:t>Overview</a:t>
            </a:r>
          </a:p>
          <a:p>
            <a:pPr>
              <a:buFontTx/>
              <a:buChar char="-"/>
            </a:pPr>
            <a:r>
              <a:rPr lang="en-US" sz="2000" dirty="0" err="1"/>
              <a:t>Quickstart</a:t>
            </a: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Manage</a:t>
            </a:r>
          </a:p>
          <a:p>
            <a:pPr>
              <a:buFontTx/>
              <a:buChar char="-"/>
            </a:pPr>
            <a:r>
              <a:rPr lang="en-US" sz="2000" dirty="0"/>
              <a:t>Users and Groups</a:t>
            </a:r>
          </a:p>
          <a:p>
            <a:pPr>
              <a:buFontTx/>
              <a:buChar char="-"/>
            </a:pPr>
            <a:r>
              <a:rPr lang="en-US" sz="2000" dirty="0"/>
              <a:t>Enterprise Applications</a:t>
            </a:r>
          </a:p>
          <a:p>
            <a:pPr>
              <a:buFontTx/>
              <a:buChar char="-"/>
            </a:pPr>
            <a:r>
              <a:rPr lang="en-US" sz="2000" dirty="0"/>
              <a:t>App Registrations</a:t>
            </a:r>
          </a:p>
          <a:p>
            <a:pPr>
              <a:buFontTx/>
              <a:buChar char="-"/>
            </a:pPr>
            <a:r>
              <a:rPr lang="en-US" sz="2000" dirty="0"/>
              <a:t>Application Proxy</a:t>
            </a:r>
          </a:p>
          <a:p>
            <a:pPr>
              <a:buFontTx/>
              <a:buChar char="-"/>
            </a:pPr>
            <a:r>
              <a:rPr lang="en-US" sz="2000" dirty="0"/>
              <a:t>Azure AD Connect</a:t>
            </a:r>
          </a:p>
          <a:p>
            <a:pPr>
              <a:buFontTx/>
              <a:buChar char="-"/>
            </a:pPr>
            <a:r>
              <a:rPr lang="en-US" sz="2000" dirty="0"/>
              <a:t>Domain Names</a:t>
            </a:r>
          </a:p>
          <a:p>
            <a:pPr>
              <a:buFontTx/>
              <a:buChar char="-"/>
            </a:pPr>
            <a:r>
              <a:rPr lang="en-US" sz="2000" dirty="0"/>
              <a:t>Mobility (MDM and MAM)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3" name="Content Placeholder 7"/>
          <p:cNvSpPr>
            <a:spLocks noGrp="1"/>
          </p:cNvSpPr>
          <p:nvPr>
            <p:ph sz="half" idx="2"/>
          </p:nvPr>
        </p:nvSpPr>
        <p:spPr>
          <a:xfrm>
            <a:off x="6047389" y="1371600"/>
            <a:ext cx="3281855" cy="45720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buFontTx/>
              <a:buChar char="-"/>
            </a:pPr>
            <a:r>
              <a:rPr lang="en-US" sz="2000" dirty="0"/>
              <a:t>Password Reset</a:t>
            </a:r>
          </a:p>
          <a:p>
            <a:pPr>
              <a:buFontTx/>
              <a:buChar char="-"/>
            </a:pPr>
            <a:r>
              <a:rPr lang="en-US" sz="2000" dirty="0"/>
              <a:t>Company Branding</a:t>
            </a:r>
          </a:p>
          <a:p>
            <a:pPr>
              <a:buFontTx/>
              <a:buChar char="-"/>
            </a:pPr>
            <a:r>
              <a:rPr lang="en-US" sz="2000" dirty="0"/>
              <a:t>User Settings</a:t>
            </a:r>
          </a:p>
          <a:p>
            <a:pPr>
              <a:buFontTx/>
              <a:buChar char="-"/>
            </a:pPr>
            <a:r>
              <a:rPr lang="en-US" sz="2000" dirty="0"/>
              <a:t>Properties</a:t>
            </a:r>
          </a:p>
          <a:p>
            <a:pPr>
              <a:buFontTx/>
              <a:buChar char="-"/>
            </a:pPr>
            <a:r>
              <a:rPr lang="en-US" sz="2000" dirty="0"/>
              <a:t>Notification Settings</a:t>
            </a:r>
          </a:p>
          <a:p>
            <a:pPr>
              <a:buFontTx/>
              <a:buChar char="-"/>
            </a:pPr>
            <a:r>
              <a:rPr lang="en-US" sz="2000" dirty="0"/>
              <a:t>Conditional Access</a:t>
            </a:r>
          </a:p>
          <a:p>
            <a:pPr>
              <a:buFontTx/>
              <a:buChar char="-"/>
            </a:pPr>
            <a:r>
              <a:rPr lang="en-US" sz="2000" dirty="0"/>
              <a:t>Named Networks</a:t>
            </a:r>
          </a:p>
          <a:p>
            <a:pPr marL="0" indent="0">
              <a:buNone/>
            </a:pPr>
            <a:r>
              <a:rPr lang="en-US" sz="2000" b="1" dirty="0"/>
              <a:t>Activity</a:t>
            </a:r>
          </a:p>
          <a:p>
            <a:pPr>
              <a:buFontTx/>
              <a:buChar char="-"/>
            </a:pPr>
            <a:r>
              <a:rPr lang="en-US" sz="2000" dirty="0"/>
              <a:t>Sign-ins - Audit Logs</a:t>
            </a:r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Security</a:t>
            </a:r>
          </a:p>
          <a:p>
            <a:pPr>
              <a:buFontTx/>
              <a:buChar char="-"/>
            </a:pPr>
            <a:r>
              <a:rPr lang="en-US" sz="2000" dirty="0"/>
              <a:t>Users at Risk</a:t>
            </a:r>
          </a:p>
          <a:p>
            <a:pPr>
              <a:buFontTx/>
              <a:buChar char="-"/>
            </a:pPr>
            <a:r>
              <a:rPr lang="en-US" sz="2000" dirty="0"/>
              <a:t>Risky Sign-ins</a:t>
            </a:r>
          </a:p>
          <a:p>
            <a:pPr>
              <a:buFontTx/>
              <a:buChar char="-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7799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Subscription Options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half" idx="1"/>
          </p:nvPr>
        </p:nvSpPr>
        <p:spPr>
          <a:xfrm>
            <a:off x="6096000" y="1371600"/>
            <a:ext cx="3281855" cy="45720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sz="2000" b="1" dirty="0"/>
              <a:t>Settings</a:t>
            </a:r>
          </a:p>
          <a:p>
            <a:pPr>
              <a:buFontTx/>
              <a:buChar char="-"/>
            </a:pPr>
            <a:r>
              <a:rPr lang="en-US" sz="2000" dirty="0"/>
              <a:t>Programmatic Deployment</a:t>
            </a:r>
          </a:p>
          <a:p>
            <a:pPr>
              <a:buFontTx/>
              <a:buChar char="-"/>
            </a:pPr>
            <a:r>
              <a:rPr lang="en-US" sz="2000" dirty="0"/>
              <a:t>Resource Groups</a:t>
            </a:r>
          </a:p>
          <a:p>
            <a:pPr>
              <a:buFontTx/>
              <a:buChar char="-"/>
            </a:pPr>
            <a:r>
              <a:rPr lang="en-US" sz="2000" dirty="0"/>
              <a:t>Resources</a:t>
            </a:r>
          </a:p>
          <a:p>
            <a:pPr>
              <a:buFontTx/>
              <a:buChar char="-"/>
            </a:pPr>
            <a:r>
              <a:rPr lang="en-US" sz="2000" dirty="0"/>
              <a:t>Usage + Quotas</a:t>
            </a:r>
          </a:p>
          <a:p>
            <a:pPr>
              <a:buFontTx/>
              <a:buChar char="-"/>
            </a:pPr>
            <a:r>
              <a:rPr lang="en-US" sz="2000" dirty="0"/>
              <a:t>Management certificates</a:t>
            </a:r>
          </a:p>
          <a:p>
            <a:pPr>
              <a:buFontTx/>
              <a:buChar char="-"/>
            </a:pPr>
            <a:r>
              <a:rPr lang="en-US" sz="2000" dirty="0"/>
              <a:t>My permissions</a:t>
            </a:r>
          </a:p>
          <a:p>
            <a:pPr>
              <a:buFontTx/>
              <a:buChar char="-"/>
            </a:pPr>
            <a:r>
              <a:rPr lang="en-US" sz="2000" dirty="0"/>
              <a:t>Resource providers</a:t>
            </a:r>
          </a:p>
          <a:p>
            <a:pPr>
              <a:buFontTx/>
              <a:buChar char="-"/>
            </a:pPr>
            <a:r>
              <a:rPr lang="en-US" sz="2000" dirty="0"/>
              <a:t>Properties</a:t>
            </a:r>
          </a:p>
          <a:p>
            <a:pPr>
              <a:buFontTx/>
              <a:buChar char="-"/>
            </a:pPr>
            <a:r>
              <a:rPr lang="en-US" sz="2000" dirty="0"/>
              <a:t>Resource locks</a:t>
            </a:r>
          </a:p>
          <a:p>
            <a:pPr marL="0" indent="0">
              <a:buNone/>
            </a:pPr>
            <a:r>
              <a:rPr lang="en-US" sz="2000" b="1" dirty="0"/>
              <a:t>Support + Troubleshooting</a:t>
            </a:r>
          </a:p>
          <a:p>
            <a:pPr>
              <a:buFontTx/>
              <a:buChar char="-"/>
            </a:pPr>
            <a:r>
              <a:rPr lang="en-US" sz="2000" dirty="0"/>
              <a:t>New support request</a:t>
            </a:r>
          </a:p>
          <a:p>
            <a:pPr>
              <a:buFontTx/>
              <a:buChar char="-"/>
            </a:pPr>
            <a:endParaRPr lang="en-US" sz="2000" dirty="0"/>
          </a:p>
          <a:p>
            <a:pPr>
              <a:buFontTx/>
              <a:buChar char="-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4" name="Content Placeholder 7"/>
          <p:cNvSpPr>
            <a:spLocks noGrp="1"/>
          </p:cNvSpPr>
          <p:nvPr>
            <p:ph sz="half" idx="2"/>
          </p:nvPr>
        </p:nvSpPr>
        <p:spPr>
          <a:xfrm>
            <a:off x="2590800" y="1371600"/>
            <a:ext cx="3271345" cy="4571999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sz="2000" b="1" dirty="0"/>
              <a:t>General</a:t>
            </a:r>
          </a:p>
          <a:p>
            <a:pPr>
              <a:buFontTx/>
              <a:buChar char="-"/>
            </a:pPr>
            <a:r>
              <a:rPr lang="en-US" sz="2000" dirty="0"/>
              <a:t>Overview</a:t>
            </a:r>
          </a:p>
          <a:p>
            <a:pPr>
              <a:buFontTx/>
              <a:buChar char="-"/>
            </a:pPr>
            <a:r>
              <a:rPr lang="en-US" sz="2000" dirty="0"/>
              <a:t>Access Control</a:t>
            </a:r>
          </a:p>
          <a:p>
            <a:pPr>
              <a:buFontTx/>
              <a:buChar char="-"/>
            </a:pPr>
            <a:r>
              <a:rPr lang="en-US" sz="2000" dirty="0"/>
              <a:t>Diagnose and solve </a:t>
            </a:r>
          </a:p>
          <a:p>
            <a:pPr marL="0" indent="0">
              <a:buNone/>
            </a:pPr>
            <a:r>
              <a:rPr lang="en-US" sz="2000" b="1" dirty="0"/>
              <a:t>Billing</a:t>
            </a:r>
          </a:p>
          <a:p>
            <a:pPr>
              <a:buFontTx/>
              <a:buChar char="-"/>
            </a:pPr>
            <a:r>
              <a:rPr lang="en-US" sz="2000" dirty="0"/>
              <a:t>Invoices</a:t>
            </a:r>
          </a:p>
          <a:p>
            <a:pPr>
              <a:buFontTx/>
              <a:buChar char="-"/>
            </a:pPr>
            <a:r>
              <a:rPr lang="en-US" sz="2000" dirty="0"/>
              <a:t>Cost analysis</a:t>
            </a:r>
          </a:p>
          <a:p>
            <a:pPr>
              <a:buFontTx/>
              <a:buChar char="-"/>
            </a:pPr>
            <a:r>
              <a:rPr lang="en-US" sz="2000" dirty="0"/>
              <a:t>External Services</a:t>
            </a:r>
          </a:p>
          <a:p>
            <a:pPr>
              <a:buFontTx/>
              <a:buChar char="-"/>
            </a:pPr>
            <a:r>
              <a:rPr lang="en-US" sz="2000" dirty="0"/>
              <a:t>Payment methods</a:t>
            </a:r>
          </a:p>
          <a:p>
            <a:pPr>
              <a:buFontTx/>
              <a:buChar char="-"/>
            </a:pPr>
            <a:r>
              <a:rPr lang="en-US" sz="2000" dirty="0"/>
              <a:t>Partner info</a:t>
            </a:r>
          </a:p>
          <a:p>
            <a:pPr>
              <a:buFontTx/>
              <a:buChar char="-"/>
            </a:pPr>
            <a:r>
              <a:rPr lang="en-US" sz="2000" dirty="0"/>
              <a:t>Email my invoice</a:t>
            </a:r>
          </a:p>
          <a:p>
            <a:pPr>
              <a:buFontTx/>
              <a:buChar char="-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4976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3600" dirty="0"/>
              <a:t>Provision subscription</a:t>
            </a:r>
          </a:p>
          <a:p>
            <a:r>
              <a:rPr lang="en-US" sz="3600" dirty="0"/>
              <a:t>Setup RBAC</a:t>
            </a:r>
          </a:p>
          <a:p>
            <a:r>
              <a:rPr lang="en-US" sz="3600" dirty="0"/>
              <a:t>Create user &amp; login </a:t>
            </a:r>
          </a:p>
          <a:p>
            <a:r>
              <a:rPr lang="en-US" sz="3600" dirty="0"/>
              <a:t>Show dashboard</a:t>
            </a:r>
          </a:p>
        </p:txBody>
      </p:sp>
    </p:spTree>
    <p:extLst>
      <p:ext uri="{BB962C8B-B14F-4D97-AF65-F5344CB8AC3E}">
        <p14:creationId xmlns:p14="http://schemas.microsoft.com/office/powerpoint/2010/main" val="112021331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1C - Portals</a:t>
            </a:r>
          </a:p>
        </p:txBody>
      </p:sp>
    </p:spTree>
    <p:extLst>
      <p:ext uri="{BB962C8B-B14F-4D97-AF65-F5344CB8AC3E}">
        <p14:creationId xmlns:p14="http://schemas.microsoft.com/office/powerpoint/2010/main" val="19666678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 – Management Portals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27412" y="1600591"/>
            <a:ext cx="5486400" cy="639762"/>
          </a:xfrm>
        </p:spPr>
        <p:txBody>
          <a:bodyPr/>
          <a:lstStyle/>
          <a:p>
            <a:r>
              <a:rPr lang="en-US" dirty="0">
                <a:solidFill>
                  <a:srgbClr val="1874CD"/>
                </a:solidFill>
              </a:rPr>
              <a:t>portal.azure.com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38800" y="4274784"/>
            <a:ext cx="5070212" cy="1658093"/>
          </a:xfrm>
          <a:ln>
            <a:noFill/>
          </a:ln>
        </p:spPr>
        <p:txBody>
          <a:bodyPr/>
          <a:lstStyle/>
          <a:p>
            <a:r>
              <a:rPr lang="en-US" sz="1800" dirty="0"/>
              <a:t>Highly customizable</a:t>
            </a:r>
          </a:p>
          <a:p>
            <a:r>
              <a:rPr lang="en-US" sz="1800" dirty="0"/>
              <a:t>Search, Blades, and Lenses</a:t>
            </a:r>
          </a:p>
          <a:p>
            <a:r>
              <a:rPr lang="en-US" sz="1800" dirty="0"/>
              <a:t>Resource grouped provisioning</a:t>
            </a:r>
          </a:p>
          <a:p>
            <a:r>
              <a:rPr lang="en-US" sz="1800" dirty="0"/>
              <a:t>Role based access control (RBAC)</a:t>
            </a:r>
          </a:p>
          <a:p>
            <a:r>
              <a:rPr lang="en-US" sz="1800" dirty="0"/>
              <a:t>Advanced monitoring and troubleshooting</a:t>
            </a:r>
          </a:p>
          <a:p>
            <a:r>
              <a:rPr lang="en-US" sz="1800" dirty="0"/>
              <a:t>Self service ticketing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39800" y="1629620"/>
            <a:ext cx="5486400" cy="639762"/>
          </a:xfrm>
        </p:spPr>
        <p:txBody>
          <a:bodyPr/>
          <a:lstStyle/>
          <a:p>
            <a:r>
              <a:rPr lang="en-US" dirty="0">
                <a:solidFill>
                  <a:srgbClr val="1874CD"/>
                </a:solidFill>
              </a:rPr>
              <a:t>manage.windowsazure.com</a:t>
            </a:r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799771"/>
            <a:ext cx="4232012" cy="23805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2873" r="2784"/>
          <a:stretch/>
        </p:blipFill>
        <p:spPr>
          <a:xfrm>
            <a:off x="1066800" y="1828800"/>
            <a:ext cx="3873500" cy="2380507"/>
          </a:xfrm>
          <a:prstGeom prst="rect">
            <a:avLst/>
          </a:prstGeom>
        </p:spPr>
      </p:pic>
      <p:sp>
        <p:nvSpPr>
          <p:cNvPr id="13" name="Content Placeholder 3"/>
          <p:cNvSpPr txBox="1">
            <a:spLocks/>
          </p:cNvSpPr>
          <p:nvPr/>
        </p:nvSpPr>
        <p:spPr bwMode="auto">
          <a:xfrm>
            <a:off x="1092200" y="4303814"/>
            <a:ext cx="5070212" cy="1658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Subscription centric</a:t>
            </a:r>
          </a:p>
          <a:p>
            <a:r>
              <a:rPr lang="en-US" sz="1800" dirty="0"/>
              <a:t>Visibility of all resources</a:t>
            </a:r>
          </a:p>
          <a:p>
            <a:r>
              <a:rPr lang="en-US" sz="1800" dirty="0"/>
              <a:t>Contextual toolbars</a:t>
            </a:r>
          </a:p>
          <a:p>
            <a:r>
              <a:rPr lang="en-US" sz="1800" dirty="0"/>
              <a:t>Consistent create</a:t>
            </a:r>
          </a:p>
          <a:p>
            <a:r>
              <a:rPr lang="en-US" sz="1800" dirty="0"/>
              <a:t>Help system</a:t>
            </a:r>
          </a:p>
          <a:p>
            <a:pPr marL="0" indent="0">
              <a:buFont typeface="Arial" charset="0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60981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2 - Application </a:t>
            </a:r>
            <a:r>
              <a:rPr lang="en-US" dirty="0"/>
              <a:t>Services 101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 Services – Web, Mobile, API and Logic apps</a:t>
            </a:r>
          </a:p>
          <a:p>
            <a:r>
              <a:rPr lang="en-US" dirty="0"/>
              <a:t>Hosting Plans</a:t>
            </a:r>
          </a:p>
          <a:p>
            <a:r>
              <a:rPr lang="en-US" dirty="0"/>
              <a:t>Resources</a:t>
            </a:r>
          </a:p>
          <a:p>
            <a:r>
              <a:rPr lang="en-US" dirty="0"/>
              <a:t>Deployments</a:t>
            </a:r>
          </a:p>
          <a:p>
            <a:r>
              <a:rPr lang="en-US" dirty="0"/>
              <a:t>Settings</a:t>
            </a:r>
          </a:p>
          <a:p>
            <a:r>
              <a:rPr lang="en-US" dirty="0"/>
              <a:t>Monitoring</a:t>
            </a:r>
          </a:p>
          <a:p>
            <a:r>
              <a:rPr lang="en-US" dirty="0"/>
              <a:t>Scaling</a:t>
            </a:r>
          </a:p>
        </p:txBody>
      </p:sp>
    </p:spTree>
    <p:extLst>
      <p:ext uri="{BB962C8B-B14F-4D97-AF65-F5344CB8AC3E}">
        <p14:creationId xmlns:p14="http://schemas.microsoft.com/office/powerpoint/2010/main" val="407155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Azure Portal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09600" y="1447800"/>
            <a:ext cx="6629400" cy="4418019"/>
          </a:xfrm>
        </p:spPr>
        <p:txBody>
          <a:bodyPr/>
          <a:lstStyle/>
          <a:p>
            <a:r>
              <a:rPr lang="en-US" sz="2800" b="1" dirty="0"/>
              <a:t>Blades</a:t>
            </a:r>
            <a:r>
              <a:rPr lang="en-US" sz="2800" dirty="0"/>
              <a:t> are a vertical partition of content currently being viewed</a:t>
            </a:r>
          </a:p>
          <a:p>
            <a:r>
              <a:rPr lang="en-US" sz="2800" dirty="0"/>
              <a:t>Additional levels of detail can be drilled into with additional blades added to right</a:t>
            </a:r>
          </a:p>
          <a:p>
            <a:r>
              <a:rPr lang="en-US" sz="2800" dirty="0"/>
              <a:t>Customizable </a:t>
            </a:r>
            <a:r>
              <a:rPr lang="en-US" sz="2800" b="1" dirty="0"/>
              <a:t>dashboard</a:t>
            </a:r>
            <a:r>
              <a:rPr lang="en-US" sz="2800" dirty="0"/>
              <a:t> views allow you to pin what you need where you want it</a:t>
            </a:r>
          </a:p>
          <a:p>
            <a:r>
              <a:rPr lang="en-US" sz="2800" dirty="0"/>
              <a:t>Powerful </a:t>
            </a:r>
            <a:r>
              <a:rPr lang="en-US" sz="2800" b="1" dirty="0"/>
              <a:t>search</a:t>
            </a:r>
            <a:r>
              <a:rPr lang="en-US" sz="2800" dirty="0"/>
              <a:t> enables you to find anything by name or by type</a:t>
            </a:r>
          </a:p>
          <a:p>
            <a:r>
              <a:rPr lang="en-US" sz="2800" dirty="0"/>
              <a:t>Support provisioning with ARM</a:t>
            </a:r>
          </a:p>
          <a:p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22901">
            <a:off x="7067297" y="647941"/>
            <a:ext cx="4876204" cy="343059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0" name="Title 6"/>
          <p:cNvSpPr txBox="1">
            <a:spLocks/>
          </p:cNvSpPr>
          <p:nvPr/>
        </p:nvSpPr>
        <p:spPr bwMode="auto">
          <a:xfrm>
            <a:off x="6667993" y="5029200"/>
            <a:ext cx="5410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rgbClr val="1874CD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5pPr>
            <a:lvl6pPr marL="342892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6pPr>
            <a:lvl7pPr marL="685783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7pPr>
            <a:lvl8pPr marL="1028675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8pPr>
            <a:lvl9pPr marL="1371566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9pPr>
          </a:lstStyle>
          <a:p>
            <a:r>
              <a:rPr lang="en-US" dirty="0">
                <a:hlinkClick r:id="rId3"/>
              </a:rPr>
              <a:t>http://portal.azure.com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27763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Azure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 Services</a:t>
            </a:r>
          </a:p>
          <a:p>
            <a:pPr lvl="1"/>
            <a:r>
              <a:rPr lang="en-US" dirty="0"/>
              <a:t>Web, Mobile, Logic, or Flow Apps</a:t>
            </a:r>
          </a:p>
          <a:p>
            <a:r>
              <a:rPr lang="en-US" dirty="0"/>
              <a:t>App Service Plans</a:t>
            </a:r>
          </a:p>
          <a:p>
            <a:pPr lvl="1"/>
            <a:r>
              <a:rPr lang="en-US" dirty="0"/>
              <a:t>Managed compute infrastructure for your App Services</a:t>
            </a:r>
          </a:p>
          <a:p>
            <a:pPr lvl="1"/>
            <a:r>
              <a:rPr lang="en-US" dirty="0"/>
              <a:t>Hosting configuration</a:t>
            </a:r>
          </a:p>
          <a:p>
            <a:r>
              <a:rPr lang="en-US" dirty="0"/>
              <a:t>Resource Groups</a:t>
            </a:r>
          </a:p>
          <a:p>
            <a:pPr lvl="1"/>
            <a:r>
              <a:rPr lang="en-US" dirty="0"/>
              <a:t>Logical containers for organizing and managing Azure resources</a:t>
            </a:r>
          </a:p>
        </p:txBody>
      </p:sp>
    </p:spTree>
    <p:extLst>
      <p:ext uri="{BB962C8B-B14F-4D97-AF65-F5344CB8AC3E}">
        <p14:creationId xmlns:p14="http://schemas.microsoft.com/office/powerpoint/2010/main" val="2986682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Resource Manager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JSON based service definition</a:t>
            </a:r>
          </a:p>
          <a:p>
            <a:r>
              <a:rPr lang="en-US" dirty="0"/>
              <a:t>Scriptable via PowerShell, .NET and other tools to provision services with specific settings</a:t>
            </a:r>
          </a:p>
          <a:p>
            <a:r>
              <a:rPr lang="en-US" dirty="0"/>
              <a:t>Repeatable!</a:t>
            </a:r>
          </a:p>
          <a:p>
            <a:r>
              <a:rPr lang="en-US" dirty="0"/>
              <a:t>New Portal is ARM focused as well as RBAC enabled</a:t>
            </a:r>
          </a:p>
        </p:txBody>
      </p:sp>
    </p:spTree>
    <p:extLst>
      <p:ext uri="{BB962C8B-B14F-4D97-AF65-F5344CB8AC3E}">
        <p14:creationId xmlns:p14="http://schemas.microsoft.com/office/powerpoint/2010/main" val="30177652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4000" dirty="0"/>
              <a:t>Classic Portal</a:t>
            </a:r>
          </a:p>
          <a:p>
            <a:r>
              <a:rPr lang="en-US" sz="4000" dirty="0"/>
              <a:t>New Portal</a:t>
            </a:r>
          </a:p>
          <a:p>
            <a:r>
              <a:rPr lang="en-US" sz="4000" dirty="0"/>
              <a:t>Preview Portal</a:t>
            </a:r>
          </a:p>
        </p:txBody>
      </p:sp>
    </p:spTree>
    <p:extLst>
      <p:ext uri="{BB962C8B-B14F-4D97-AF65-F5344CB8AC3E}">
        <p14:creationId xmlns:p14="http://schemas.microsoft.com/office/powerpoint/2010/main" val="225622446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2A - App Services101</a:t>
            </a:r>
          </a:p>
        </p:txBody>
      </p:sp>
    </p:spTree>
    <p:extLst>
      <p:ext uri="{BB962C8B-B14F-4D97-AF65-F5344CB8AC3E}">
        <p14:creationId xmlns:p14="http://schemas.microsoft.com/office/powerpoint/2010/main" val="15970171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App Services?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37002" y="1659947"/>
            <a:ext cx="10973997" cy="3421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Arial" panose="020B0604020202020204" pitchFamily="34" charset="0"/>
              </a:rPr>
              <a:t>VM’s are heavy weight and cumbersome. Isn’t there an easier way to do PaaS?</a:t>
            </a:r>
          </a:p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353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cs typeface="Arial" panose="020B0604020202020204" pitchFamily="34" charset="0"/>
            </a:endParaRPr>
          </a:p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53" b="1" kern="0" dirty="0">
                <a:solidFill>
                  <a:srgbClr val="1874CD"/>
                </a:solidFill>
                <a:latin typeface="+mj-lt"/>
                <a:cs typeface="Arial" panose="020B0604020202020204" pitchFamily="34" charset="0"/>
              </a:rPr>
              <a:t>Reality</a:t>
            </a:r>
            <a:r>
              <a:rPr lang="en-US" sz="2353" b="1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/>
            </a:r>
            <a:br>
              <a:rPr lang="en-US" sz="2353" b="1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</a:br>
            <a:r>
              <a:rPr lang="en-US" sz="800" b="1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 </a:t>
            </a:r>
          </a:p>
          <a:p>
            <a:pPr marL="448193" indent="-448193" defTabSz="896386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sz="1961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Arial" panose="020B0604020202020204" pitchFamily="34" charset="0"/>
              </a:rPr>
              <a:t>App Services provide an easy way to create and deploy web based applications</a:t>
            </a:r>
          </a:p>
          <a:p>
            <a:pPr marL="448193" indent="-448193" defTabSz="896386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sz="1961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Arial" panose="020B0604020202020204" pitchFamily="34" charset="0"/>
              </a:rPr>
              <a:t>Quickly create from templates, the gallery or from Visual Studio</a:t>
            </a:r>
          </a:p>
          <a:p>
            <a:pPr marL="448193" indent="-448193" defTabSz="896386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sz="1961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Arial" panose="020B0604020202020204" pitchFamily="34" charset="0"/>
              </a:rPr>
              <a:t>Deployment slots allow for staged delivery of new versions of the application</a:t>
            </a:r>
          </a:p>
          <a:p>
            <a:pPr marL="448193" indent="-448193" defTabSz="896386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endParaRPr lang="en-US" sz="1961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cs typeface="Arial" panose="020B0604020202020204" pitchFamily="34" charset="0"/>
            </a:endParaRPr>
          </a:p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500" kern="0" dirty="0">
                <a:latin typeface="+mj-lt"/>
                <a:cs typeface="Arial" panose="020B0604020202020204" pitchFamily="34" charset="0"/>
              </a:rPr>
              <a:t>Get started at </a:t>
            </a:r>
            <a:r>
              <a:rPr lang="en-US" sz="25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  <a:hlinkClick r:id="rId3"/>
              </a:rPr>
              <a:t>www.Azure.com/Free</a:t>
            </a:r>
            <a:r>
              <a:rPr lang="en-US" sz="25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125444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Azure App Service?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600205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Platform as a Service (</a:t>
            </a:r>
            <a:r>
              <a:rPr lang="en-US" dirty="0" err="1">
                <a:solidFill>
                  <a:srgbClr val="1874CD"/>
                </a:solidFill>
              </a:rPr>
              <a:t>Paas</a:t>
            </a:r>
            <a:r>
              <a:rPr lang="en-US" dirty="0"/>
              <a:t>)</a:t>
            </a:r>
          </a:p>
          <a:p>
            <a:r>
              <a:rPr lang="en-US" dirty="0"/>
              <a:t>A scalable system architecture that uses compute instances in Azure to implement core features of a solution – </a:t>
            </a:r>
            <a:r>
              <a:rPr lang="en-US" dirty="0">
                <a:solidFill>
                  <a:srgbClr val="1874CD"/>
                </a:solidFill>
              </a:rPr>
              <a:t>KUDU</a:t>
            </a:r>
          </a:p>
          <a:p>
            <a:r>
              <a:rPr lang="en-US" dirty="0"/>
              <a:t>Endpoints that are </a:t>
            </a:r>
            <a:r>
              <a:rPr lang="en-US" dirty="0">
                <a:solidFill>
                  <a:srgbClr val="1874CD"/>
                </a:solidFill>
              </a:rPr>
              <a:t>load balanced</a:t>
            </a:r>
          </a:p>
          <a:p>
            <a:r>
              <a:rPr lang="en-US" dirty="0"/>
              <a:t>Dynamically </a:t>
            </a:r>
            <a:r>
              <a:rPr lang="en-US" dirty="0">
                <a:solidFill>
                  <a:srgbClr val="1874CD"/>
                </a:solidFill>
              </a:rPr>
              <a:t>scalable</a:t>
            </a:r>
          </a:p>
          <a:p>
            <a:r>
              <a:rPr lang="en-US" dirty="0"/>
              <a:t>Driven by </a:t>
            </a:r>
            <a:r>
              <a:rPr lang="en-US" dirty="0">
                <a:solidFill>
                  <a:srgbClr val="1874CD"/>
                </a:solidFill>
              </a:rPr>
              <a:t>configuration</a:t>
            </a:r>
          </a:p>
        </p:txBody>
      </p:sp>
    </p:spTree>
    <p:extLst>
      <p:ext uri="{BB962C8B-B14F-4D97-AF65-F5344CB8AC3E}">
        <p14:creationId xmlns:p14="http://schemas.microsoft.com/office/powerpoint/2010/main" val="329350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180262" y="3425428"/>
            <a:ext cx="453365" cy="266994"/>
            <a:chOff x="4924540" y="2915646"/>
            <a:chExt cx="462708" cy="272496"/>
          </a:xfrm>
          <a:solidFill>
            <a:srgbClr val="FFFFFF"/>
          </a:solidFill>
        </p:grpSpPr>
        <p:sp>
          <p:nvSpPr>
            <p:cNvPr id="6" name="Rectangle 5"/>
            <p:cNvSpPr/>
            <p:nvPr/>
          </p:nvSpPr>
          <p:spPr bwMode="auto">
            <a:xfrm>
              <a:off x="4924540" y="2915646"/>
              <a:ext cx="462708" cy="85209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188" tIns="143350" rIns="179188" bIns="14335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564">
                <a:lnSpc>
                  <a:spcPct val="90000"/>
                </a:lnSpc>
                <a:defRPr/>
              </a:pPr>
              <a:endParaRPr lang="en-US" sz="1764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4924540" y="3102933"/>
              <a:ext cx="462708" cy="85209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188" tIns="143350" rIns="179188" bIns="14335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564">
                <a:lnSpc>
                  <a:spcPct val="90000"/>
                </a:lnSpc>
                <a:defRPr/>
              </a:pPr>
              <a:endParaRPr lang="en-US" sz="1764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707597" y="3832366"/>
            <a:ext cx="3044640" cy="1874105"/>
            <a:chOff x="8728103" y="4231511"/>
            <a:chExt cx="2635145" cy="162659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00ABEB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4157" y="4231511"/>
              <a:ext cx="683036" cy="683036"/>
            </a:xfrm>
            <a:prstGeom prst="flowChartOffpageConnector">
              <a:avLst/>
            </a:prstGeom>
            <a:noFill/>
          </p:spPr>
        </p:pic>
        <p:sp>
          <p:nvSpPr>
            <p:cNvPr id="11" name="TextBox 10"/>
            <p:cNvSpPr txBox="1"/>
            <p:nvPr/>
          </p:nvSpPr>
          <p:spPr>
            <a:xfrm>
              <a:off x="8728103" y="5010007"/>
              <a:ext cx="2635145" cy="459224"/>
            </a:xfrm>
            <a:prstGeom prst="rect">
              <a:avLst/>
            </a:prstGeom>
            <a:noFill/>
          </p:spPr>
          <p:txBody>
            <a:bodyPr wrap="square" lIns="179212" tIns="143371" rIns="179212" bIns="143371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Aft>
                  <a:spcPts val="600"/>
                </a:spcAft>
                <a:defRPr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cs typeface="Segoe UI Semibold" panose="020B0702040204020203" pitchFamily="34" charset="0"/>
                </a:defRPr>
              </a:lvl1pPr>
            </a:lstStyle>
            <a:p>
              <a:pPr defTabSz="896030">
                <a:defRPr/>
              </a:pPr>
              <a:r>
                <a:rPr lang="en-US" sz="1764" b="1" kern="0" dirty="0">
                  <a:solidFill>
                    <a:schemeClr val="tx1"/>
                  </a:solidFill>
                  <a:latin typeface="+mj-lt"/>
                  <a:cs typeface="Arial Bold" panose="020B0704020202020204" pitchFamily="34" charset="0"/>
                </a:rPr>
                <a:t>API Apps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728103" y="5444057"/>
              <a:ext cx="2635145" cy="414050"/>
            </a:xfrm>
            <a:prstGeom prst="rect">
              <a:avLst/>
            </a:prstGeom>
            <a:noFill/>
          </p:spPr>
          <p:txBody>
            <a:bodyPr wrap="square" lIns="182754" rIns="182754" rtlCol="0">
              <a:spAutoFit/>
            </a:bodyPr>
            <a:lstStyle>
              <a:defPPr>
                <a:defRPr lang="en-US"/>
              </a:defPPr>
              <a:lvl1pPr algn="ctr">
                <a:lnSpc>
                  <a:spcPts val="1530"/>
                </a:lnSpc>
                <a:defRPr sz="1428" kern="0">
                  <a:gradFill>
                    <a:gsLst>
                      <a:gs pos="0">
                        <a:schemeClr val="tx2">
                          <a:lumMod val="75000"/>
                        </a:schemeClr>
                      </a:gs>
                      <a:gs pos="100000">
                        <a:schemeClr val="tx2">
                          <a:lumMod val="75000"/>
                        </a:schemeClr>
                      </a:gs>
                    </a:gsLst>
                    <a:lin ang="5400000" scaled="0"/>
                  </a:gradFill>
                  <a:latin typeface="Segoe UI Light"/>
                </a:defRPr>
              </a:lvl1pPr>
            </a:lstStyle>
            <a:p>
              <a:pPr defTabSz="896030">
                <a:lnSpc>
                  <a:spcPts val="1529"/>
                </a:lnSpc>
                <a:defRPr/>
              </a:pPr>
              <a:r>
                <a:rPr lang="en-US" sz="1400" dirty="0">
                  <a:solidFill>
                    <a:schemeClr val="tx1"/>
                  </a:solidFill>
                  <a:latin typeface="+mj-lt"/>
                  <a:cs typeface="Arial" panose="020B0604020202020204" pitchFamily="34" charset="0"/>
                </a:rPr>
                <a:t>Easily build and consume</a:t>
              </a:r>
              <a:br>
                <a:rPr lang="en-US" sz="1400" dirty="0">
                  <a:solidFill>
                    <a:schemeClr val="tx1"/>
                  </a:solidFill>
                  <a:latin typeface="+mj-lt"/>
                  <a:cs typeface="Arial" panose="020B0604020202020204" pitchFamily="34" charset="0"/>
                </a:rPr>
              </a:br>
              <a:r>
                <a:rPr lang="en-US" sz="1400" dirty="0">
                  <a:solidFill>
                    <a:schemeClr val="tx1"/>
                  </a:solidFill>
                  <a:latin typeface="+mj-lt"/>
                  <a:cs typeface="Arial" panose="020B0604020202020204" pitchFamily="34" charset="0"/>
                </a:rPr>
                <a:t>APIs in the cloud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465311" y="1428777"/>
            <a:ext cx="3906349" cy="1901242"/>
            <a:chOff x="5434663" y="1339128"/>
            <a:chExt cx="3380957" cy="1650149"/>
          </a:xfrm>
        </p:grpSpPr>
        <p:sp>
          <p:nvSpPr>
            <p:cNvPr id="14" name="TextBox 13"/>
            <p:cNvSpPr txBox="1"/>
            <p:nvPr/>
          </p:nvSpPr>
          <p:spPr>
            <a:xfrm>
              <a:off x="5648241" y="2147024"/>
              <a:ext cx="2929173" cy="459224"/>
            </a:xfrm>
            <a:prstGeom prst="rect">
              <a:avLst/>
            </a:prstGeom>
            <a:noFill/>
          </p:spPr>
          <p:txBody>
            <a:bodyPr wrap="square" lIns="179212" tIns="143371" rIns="179212" bIns="143371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Aft>
                  <a:spcPts val="600"/>
                </a:spcAft>
                <a:defRPr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cs typeface="Segoe UI Semibold" panose="020B0702040204020203" pitchFamily="34" charset="0"/>
                </a:defRPr>
              </a:lvl1pPr>
            </a:lstStyle>
            <a:p>
              <a:pPr defTabSz="896030">
                <a:defRPr/>
              </a:pPr>
              <a:r>
                <a:rPr lang="en-US" sz="1764" b="1" kern="0" dirty="0">
                  <a:solidFill>
                    <a:schemeClr val="tx1"/>
                  </a:solidFill>
                  <a:latin typeface="+mj-lt"/>
                  <a:cs typeface="Arial Bold" panose="020B0704020202020204" pitchFamily="34" charset="0"/>
                </a:rPr>
                <a:t>Web Apps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434663" y="2575226"/>
              <a:ext cx="3380957" cy="414051"/>
            </a:xfrm>
            <a:prstGeom prst="rect">
              <a:avLst/>
            </a:prstGeom>
            <a:noFill/>
          </p:spPr>
          <p:txBody>
            <a:bodyPr wrap="square" lIns="182754" rIns="182754" rtlCol="0">
              <a:spAutoFit/>
            </a:bodyPr>
            <a:lstStyle/>
            <a:p>
              <a:pPr algn="ctr" defTabSz="896030">
                <a:lnSpc>
                  <a:spcPts val="1500"/>
                </a:lnSpc>
                <a:defRPr/>
              </a:pPr>
              <a:r>
                <a:rPr lang="en-US" sz="1400" kern="0" dirty="0">
                  <a:latin typeface="+mj-lt"/>
                  <a:cs typeface="Arial" panose="020B0604020202020204" pitchFamily="34" charset="0"/>
                </a:rPr>
                <a:t>Web apps that scale </a:t>
              </a:r>
              <a:br>
                <a:rPr lang="en-US" sz="1400" kern="0" dirty="0">
                  <a:latin typeface="+mj-lt"/>
                  <a:cs typeface="Arial" panose="020B0604020202020204" pitchFamily="34" charset="0"/>
                </a:rPr>
              </a:br>
              <a:r>
                <a:rPr lang="en-US" sz="1400" kern="0" dirty="0">
                  <a:latin typeface="+mj-lt"/>
                  <a:cs typeface="Arial" panose="020B0604020202020204" pitchFamily="34" charset="0"/>
                </a:rPr>
                <a:t>with your business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00ABEB">
                  <a:tint val="45000"/>
                  <a:satMod val="400000"/>
                </a:srgbClr>
              </a:duotone>
              <a:lum bright="-20000" contrast="-20000"/>
            </a:blip>
            <a:stretch>
              <a:fillRect/>
            </a:stretch>
          </p:blipFill>
          <p:spPr>
            <a:xfrm>
              <a:off x="6781285" y="1339128"/>
              <a:ext cx="724282" cy="707395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8707597" y="1381905"/>
            <a:ext cx="3044641" cy="1956350"/>
            <a:chOff x="8642021" y="1291297"/>
            <a:chExt cx="2635146" cy="1697979"/>
          </a:xfrm>
        </p:grpSpPr>
        <p:sp>
          <p:nvSpPr>
            <p:cNvPr id="20" name="TextBox 19"/>
            <p:cNvSpPr txBox="1"/>
            <p:nvPr/>
          </p:nvSpPr>
          <p:spPr>
            <a:xfrm>
              <a:off x="8642022" y="2147024"/>
              <a:ext cx="2635145" cy="459224"/>
            </a:xfrm>
            <a:prstGeom prst="rect">
              <a:avLst/>
            </a:prstGeom>
            <a:noFill/>
          </p:spPr>
          <p:txBody>
            <a:bodyPr wrap="square" lIns="179212" tIns="143371" rIns="179212" bIns="143371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Aft>
                  <a:spcPts val="600"/>
                </a:spcAft>
                <a:defRPr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cs typeface="Segoe UI Semibold" panose="020B0702040204020203" pitchFamily="34" charset="0"/>
                </a:defRPr>
              </a:lvl1pPr>
            </a:lstStyle>
            <a:p>
              <a:pPr defTabSz="896030">
                <a:defRPr/>
              </a:pPr>
              <a:r>
                <a:rPr lang="en-US" sz="1764" b="1" kern="0" dirty="0">
                  <a:solidFill>
                    <a:schemeClr val="tx1"/>
                  </a:solidFill>
                  <a:latin typeface="+mj-lt"/>
                  <a:cs typeface="Arial Bold" panose="020B0704020202020204" pitchFamily="34" charset="0"/>
                </a:rPr>
                <a:t>Mobile</a:t>
              </a:r>
              <a:r>
                <a:rPr lang="en-US" sz="1764" kern="0" dirty="0">
                  <a:solidFill>
                    <a:schemeClr val="tx1"/>
                  </a:solidFill>
                  <a:latin typeface="Arial Bold" panose="020B0704020202020204" pitchFamily="34" charset="0"/>
                  <a:cs typeface="Arial Bold" panose="020B0704020202020204" pitchFamily="34" charset="0"/>
                </a:rPr>
                <a:t> Apps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642021" y="2575226"/>
              <a:ext cx="2635145" cy="414050"/>
            </a:xfrm>
            <a:prstGeom prst="rect">
              <a:avLst/>
            </a:prstGeom>
            <a:noFill/>
          </p:spPr>
          <p:txBody>
            <a:bodyPr wrap="square" lIns="182754" rIns="182754" rtlCol="0">
              <a:spAutoFit/>
            </a:bodyPr>
            <a:lstStyle>
              <a:defPPr>
                <a:defRPr lang="en-US"/>
              </a:defPPr>
              <a:lvl1pPr algn="ctr">
                <a:lnSpc>
                  <a:spcPts val="1530"/>
                </a:lnSpc>
                <a:defRPr sz="1428" kern="0">
                  <a:gradFill>
                    <a:gsLst>
                      <a:gs pos="0">
                        <a:schemeClr val="tx2">
                          <a:lumMod val="75000"/>
                        </a:schemeClr>
                      </a:gs>
                      <a:gs pos="100000">
                        <a:schemeClr val="tx2">
                          <a:lumMod val="75000"/>
                        </a:schemeClr>
                      </a:gs>
                    </a:gsLst>
                    <a:lin ang="5400000" scaled="0"/>
                  </a:gradFill>
                  <a:latin typeface="Segoe UI Light"/>
                </a:defRPr>
              </a:lvl1pPr>
            </a:lstStyle>
            <a:p>
              <a:pPr defTabSz="896030">
                <a:lnSpc>
                  <a:spcPts val="1529"/>
                </a:lnSpc>
                <a:defRPr/>
              </a:pPr>
              <a:r>
                <a:rPr lang="en-US" sz="1400" dirty="0">
                  <a:solidFill>
                    <a:schemeClr val="tx1"/>
                  </a:solidFill>
                  <a:latin typeface="+mj-lt"/>
                  <a:cs typeface="Arial" panose="020B0604020202020204" pitchFamily="34" charset="0"/>
                </a:rPr>
                <a:t>Build Mobile apps </a:t>
              </a:r>
              <a:br>
                <a:rPr lang="en-US" sz="1400" dirty="0">
                  <a:solidFill>
                    <a:schemeClr val="tx1"/>
                  </a:solidFill>
                  <a:latin typeface="+mj-lt"/>
                  <a:cs typeface="Arial" panose="020B0604020202020204" pitchFamily="34" charset="0"/>
                </a:rPr>
              </a:br>
              <a:r>
                <a:rPr lang="en-US" sz="1400" dirty="0">
                  <a:solidFill>
                    <a:schemeClr val="tx1"/>
                  </a:solidFill>
                  <a:latin typeface="+mj-lt"/>
                  <a:cs typeface="Arial" panose="020B0604020202020204" pitchFamily="34" charset="0"/>
                </a:rPr>
                <a:t>for any device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rgbClr val="00ABEB">
                  <a:tint val="45000"/>
                  <a:satMod val="400000"/>
                </a:srgbClr>
              </a:duotone>
              <a:lum bright="-20000" contrast="-20000"/>
            </a:blip>
            <a:stretch>
              <a:fillRect/>
            </a:stretch>
          </p:blipFill>
          <p:spPr>
            <a:xfrm>
              <a:off x="9633371" y="1291297"/>
              <a:ext cx="556237" cy="798699"/>
            </a:xfrm>
            <a:prstGeom prst="rect">
              <a:avLst/>
            </a:prstGeom>
          </p:spPr>
        </p:pic>
      </p:grpSp>
      <p:cxnSp>
        <p:nvCxnSpPr>
          <p:cNvPr id="23" name="Straight Connector 22"/>
          <p:cNvCxnSpPr/>
          <p:nvPr/>
        </p:nvCxnSpPr>
        <p:spPr>
          <a:xfrm>
            <a:off x="8781618" y="1534325"/>
            <a:ext cx="0" cy="4049200"/>
          </a:xfrm>
          <a:prstGeom prst="line">
            <a:avLst/>
          </a:prstGeom>
          <a:noFill/>
          <a:ln w="9525" cap="flat" cmpd="sng" algn="ctr">
            <a:solidFill>
              <a:srgbClr val="00ABEB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24" name="Straight Connector 23"/>
          <p:cNvCxnSpPr/>
          <p:nvPr/>
        </p:nvCxnSpPr>
        <p:spPr>
          <a:xfrm>
            <a:off x="6018755" y="3501197"/>
            <a:ext cx="5405517" cy="0"/>
          </a:xfrm>
          <a:prstGeom prst="line">
            <a:avLst/>
          </a:prstGeom>
          <a:noFill/>
          <a:ln w="9525" cap="flat" cmpd="sng" algn="ctr">
            <a:solidFill>
              <a:srgbClr val="00ABEB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25" name="Group 24"/>
          <p:cNvGrpSpPr/>
          <p:nvPr/>
        </p:nvGrpSpPr>
        <p:grpSpPr>
          <a:xfrm>
            <a:off x="5961592" y="3796183"/>
            <a:ext cx="3044640" cy="1888166"/>
            <a:chOff x="5839825" y="1775527"/>
            <a:chExt cx="2635145" cy="1638799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rgbClr val="00ABEB">
                  <a:tint val="45000"/>
                  <a:satMod val="400000"/>
                </a:srgbClr>
              </a:duotone>
              <a:lum bright="-20000" contrast="-20000"/>
            </a:blip>
            <a:stretch>
              <a:fillRect/>
            </a:stretch>
          </p:blipFill>
          <p:spPr>
            <a:xfrm>
              <a:off x="6822364" y="1775527"/>
              <a:ext cx="727774" cy="726962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5839825" y="2575724"/>
              <a:ext cx="2635145" cy="459224"/>
            </a:xfrm>
            <a:prstGeom prst="rect">
              <a:avLst/>
            </a:prstGeom>
            <a:noFill/>
          </p:spPr>
          <p:txBody>
            <a:bodyPr wrap="square" lIns="179212" tIns="143371" rIns="179212" bIns="143371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Aft>
                  <a:spcPts val="600"/>
                </a:spcAft>
                <a:defRPr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cs typeface="Segoe UI Semibold" panose="020B0702040204020203" pitchFamily="34" charset="0"/>
                </a:defRPr>
              </a:lvl1pPr>
            </a:lstStyle>
            <a:p>
              <a:pPr defTabSz="896030">
                <a:defRPr/>
              </a:pPr>
              <a:r>
                <a:rPr lang="en-US" sz="1764" b="1" kern="0" dirty="0">
                  <a:solidFill>
                    <a:schemeClr val="tx1"/>
                  </a:solidFill>
                  <a:latin typeface="+mj-lt"/>
                  <a:cs typeface="Arial Bold" panose="020B0704020202020204" pitchFamily="34" charset="0"/>
                </a:rPr>
                <a:t>LOGIC Apps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839825" y="3000276"/>
              <a:ext cx="2635145" cy="414050"/>
            </a:xfrm>
            <a:prstGeom prst="rect">
              <a:avLst/>
            </a:prstGeom>
            <a:noFill/>
          </p:spPr>
          <p:txBody>
            <a:bodyPr wrap="square" lIns="182754" rIns="182754" rtlCol="0">
              <a:spAutoFit/>
            </a:bodyPr>
            <a:lstStyle>
              <a:defPPr>
                <a:defRPr lang="en-US"/>
              </a:defPPr>
              <a:lvl1pPr algn="ctr">
                <a:lnSpc>
                  <a:spcPts val="1530"/>
                </a:lnSpc>
                <a:defRPr sz="1428" kern="0">
                  <a:gradFill>
                    <a:gsLst>
                      <a:gs pos="0">
                        <a:schemeClr val="tx2">
                          <a:lumMod val="75000"/>
                        </a:schemeClr>
                      </a:gs>
                      <a:gs pos="100000">
                        <a:schemeClr val="tx2">
                          <a:lumMod val="75000"/>
                        </a:schemeClr>
                      </a:gs>
                    </a:gsLst>
                    <a:lin ang="5400000" scaled="0"/>
                  </a:gradFill>
                  <a:latin typeface="Segoe UI Light"/>
                </a:defRPr>
              </a:lvl1pPr>
            </a:lstStyle>
            <a:p>
              <a:pPr defTabSz="896030">
                <a:lnSpc>
                  <a:spcPts val="1529"/>
                </a:lnSpc>
                <a:defRPr/>
              </a:pPr>
              <a:r>
                <a:rPr lang="en-US" sz="1400" dirty="0">
                  <a:solidFill>
                    <a:schemeClr val="tx1"/>
                  </a:solidFill>
                  <a:latin typeface="+mj-lt"/>
                  <a:cs typeface="Arial" panose="020B0604020202020204" pitchFamily="34" charset="0"/>
                </a:rPr>
                <a:t>Automate business process across SaaS and on-premises </a:t>
              </a:r>
            </a:p>
          </p:txBody>
        </p:sp>
      </p:grpSp>
      <p:sp>
        <p:nvSpPr>
          <p:cNvPr id="29" name="Rectangle 28"/>
          <p:cNvSpPr/>
          <p:nvPr/>
        </p:nvSpPr>
        <p:spPr bwMode="auto">
          <a:xfrm>
            <a:off x="200401" y="1048602"/>
            <a:ext cx="4660997" cy="4920629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89602" tIns="44802" rIns="89602" bIns="44802" numCol="1" rtlCol="0" anchor="b" anchorCtr="0" compatLnSpc="1">
            <a:prstTxWarp prst="textNoShape">
              <a:avLst/>
            </a:prstTxWarp>
          </a:bodyPr>
          <a:lstStyle/>
          <a:p>
            <a:pPr algn="ctr" defTabSz="895736">
              <a:defRPr/>
            </a:pPr>
            <a:r>
              <a:rPr lang="en-US" sz="28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Application Services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681239" y="1647103"/>
            <a:ext cx="3660206" cy="3643536"/>
            <a:chOff x="827088" y="-3463925"/>
            <a:chExt cx="3833812" cy="3816350"/>
          </a:xfrm>
          <a:solidFill>
            <a:srgbClr val="00ABEB"/>
          </a:solidFill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2863850" y="-1444625"/>
              <a:ext cx="1797050" cy="1797050"/>
            </a:xfrm>
            <a:custGeom>
              <a:avLst/>
              <a:gdLst>
                <a:gd name="T0" fmla="*/ 233 w 515"/>
                <a:gd name="T1" fmla="*/ 221 h 515"/>
                <a:gd name="T2" fmla="*/ 0 w 515"/>
                <a:gd name="T3" fmla="*/ 221 h 515"/>
                <a:gd name="T4" fmla="*/ 0 w 515"/>
                <a:gd name="T5" fmla="*/ 463 h 515"/>
                <a:gd name="T6" fmla="*/ 0 w 515"/>
                <a:gd name="T7" fmla="*/ 467 h 515"/>
                <a:gd name="T8" fmla="*/ 0 w 515"/>
                <a:gd name="T9" fmla="*/ 468 h 515"/>
                <a:gd name="T10" fmla="*/ 0 w 515"/>
                <a:gd name="T11" fmla="*/ 472 h 515"/>
                <a:gd name="T12" fmla="*/ 1 w 515"/>
                <a:gd name="T13" fmla="*/ 472 h 515"/>
                <a:gd name="T14" fmla="*/ 51 w 515"/>
                <a:gd name="T15" fmla="*/ 515 h 515"/>
                <a:gd name="T16" fmla="*/ 463 w 515"/>
                <a:gd name="T17" fmla="*/ 515 h 515"/>
                <a:gd name="T18" fmla="*/ 515 w 515"/>
                <a:gd name="T19" fmla="*/ 463 h 515"/>
                <a:gd name="T20" fmla="*/ 515 w 515"/>
                <a:gd name="T21" fmla="*/ 51 h 515"/>
                <a:gd name="T22" fmla="*/ 463 w 515"/>
                <a:gd name="T23" fmla="*/ 0 h 515"/>
                <a:gd name="T24" fmla="*/ 404 w 515"/>
                <a:gd name="T25" fmla="*/ 0 h 515"/>
                <a:gd name="T26" fmla="*/ 411 w 515"/>
                <a:gd name="T27" fmla="*/ 50 h 515"/>
                <a:gd name="T28" fmla="*/ 233 w 515"/>
                <a:gd name="T29" fmla="*/ 221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5" h="515">
                  <a:moveTo>
                    <a:pt x="233" y="221"/>
                  </a:moveTo>
                  <a:cubicBezTo>
                    <a:pt x="196" y="221"/>
                    <a:pt x="101" y="221"/>
                    <a:pt x="0" y="22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5"/>
                    <a:pt x="0" y="466"/>
                    <a:pt x="0" y="467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0" y="469"/>
                    <a:pt x="0" y="471"/>
                    <a:pt x="0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5"/>
                    <a:pt x="51" y="515"/>
                  </a:cubicBezTo>
                  <a:cubicBezTo>
                    <a:pt x="463" y="515"/>
                    <a:pt x="463" y="515"/>
                    <a:pt x="463" y="515"/>
                  </a:cubicBezTo>
                  <a:cubicBezTo>
                    <a:pt x="492" y="515"/>
                    <a:pt x="515" y="492"/>
                    <a:pt x="515" y="463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3" y="0"/>
                  </a:cubicBezTo>
                  <a:cubicBezTo>
                    <a:pt x="404" y="0"/>
                    <a:pt x="404" y="0"/>
                    <a:pt x="404" y="0"/>
                  </a:cubicBezTo>
                  <a:cubicBezTo>
                    <a:pt x="409" y="15"/>
                    <a:pt x="411" y="32"/>
                    <a:pt x="411" y="50"/>
                  </a:cubicBezTo>
                  <a:cubicBezTo>
                    <a:pt x="411" y="148"/>
                    <a:pt x="332" y="221"/>
                    <a:pt x="233" y="2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45" tIns="43921" rIns="87845" bIns="43921" numCol="1" anchor="t" anchorCtr="0" compatLnSpc="1">
              <a:prstTxWarp prst="textNoShape">
                <a:avLst/>
              </a:prstTxWarp>
            </a:bodyPr>
            <a:lstStyle/>
            <a:p>
              <a:pPr defTabSz="896030">
                <a:defRPr/>
              </a:pPr>
              <a:endParaRPr lang="en-US" sz="1729" kern="0">
                <a:solidFill>
                  <a:srgbClr val="292929"/>
                </a:solidFill>
                <a:latin typeface="Segoe UI"/>
              </a:endParaRPr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827088" y="-1444625"/>
              <a:ext cx="1797050" cy="1797050"/>
            </a:xfrm>
            <a:custGeom>
              <a:avLst/>
              <a:gdLst>
                <a:gd name="T0" fmla="*/ 106 w 515"/>
                <a:gd name="T1" fmla="*/ 50 h 515"/>
                <a:gd name="T2" fmla="*/ 114 w 515"/>
                <a:gd name="T3" fmla="*/ 0 h 515"/>
                <a:gd name="T4" fmla="*/ 52 w 515"/>
                <a:gd name="T5" fmla="*/ 0 h 515"/>
                <a:gd name="T6" fmla="*/ 1 w 515"/>
                <a:gd name="T7" fmla="*/ 42 h 515"/>
                <a:gd name="T8" fmla="*/ 1 w 515"/>
                <a:gd name="T9" fmla="*/ 43 h 515"/>
                <a:gd name="T10" fmla="*/ 0 w 515"/>
                <a:gd name="T11" fmla="*/ 46 h 515"/>
                <a:gd name="T12" fmla="*/ 0 w 515"/>
                <a:gd name="T13" fmla="*/ 47 h 515"/>
                <a:gd name="T14" fmla="*/ 0 w 515"/>
                <a:gd name="T15" fmla="*/ 51 h 515"/>
                <a:gd name="T16" fmla="*/ 0 w 515"/>
                <a:gd name="T17" fmla="*/ 463 h 515"/>
                <a:gd name="T18" fmla="*/ 0 w 515"/>
                <a:gd name="T19" fmla="*/ 467 h 515"/>
                <a:gd name="T20" fmla="*/ 0 w 515"/>
                <a:gd name="T21" fmla="*/ 468 h 515"/>
                <a:gd name="T22" fmla="*/ 1 w 515"/>
                <a:gd name="T23" fmla="*/ 472 h 515"/>
                <a:gd name="T24" fmla="*/ 1 w 515"/>
                <a:gd name="T25" fmla="*/ 472 h 515"/>
                <a:gd name="T26" fmla="*/ 52 w 515"/>
                <a:gd name="T27" fmla="*/ 515 h 515"/>
                <a:gd name="T28" fmla="*/ 464 w 515"/>
                <a:gd name="T29" fmla="*/ 515 h 515"/>
                <a:gd name="T30" fmla="*/ 515 w 515"/>
                <a:gd name="T31" fmla="*/ 463 h 515"/>
                <a:gd name="T32" fmla="*/ 515 w 515"/>
                <a:gd name="T33" fmla="*/ 221 h 515"/>
                <a:gd name="T34" fmla="*/ 284 w 515"/>
                <a:gd name="T35" fmla="*/ 221 h 515"/>
                <a:gd name="T36" fmla="*/ 106 w 515"/>
                <a:gd name="T37" fmla="*/ 5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5" h="515">
                  <a:moveTo>
                    <a:pt x="106" y="50"/>
                  </a:moveTo>
                  <a:cubicBezTo>
                    <a:pt x="106" y="32"/>
                    <a:pt x="109" y="15"/>
                    <a:pt x="11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1" y="43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5"/>
                    <a:pt x="0" y="466"/>
                    <a:pt x="0" y="467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1" y="469"/>
                    <a:pt x="1" y="471"/>
                    <a:pt x="1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5"/>
                    <a:pt x="52" y="515"/>
                  </a:cubicBezTo>
                  <a:cubicBezTo>
                    <a:pt x="464" y="515"/>
                    <a:pt x="464" y="515"/>
                    <a:pt x="464" y="515"/>
                  </a:cubicBezTo>
                  <a:cubicBezTo>
                    <a:pt x="492" y="515"/>
                    <a:pt x="515" y="492"/>
                    <a:pt x="515" y="463"/>
                  </a:cubicBezTo>
                  <a:cubicBezTo>
                    <a:pt x="515" y="221"/>
                    <a:pt x="515" y="221"/>
                    <a:pt x="515" y="221"/>
                  </a:cubicBezTo>
                  <a:cubicBezTo>
                    <a:pt x="419" y="221"/>
                    <a:pt x="327" y="221"/>
                    <a:pt x="284" y="221"/>
                  </a:cubicBezTo>
                  <a:cubicBezTo>
                    <a:pt x="186" y="221"/>
                    <a:pt x="106" y="148"/>
                    <a:pt x="10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45" tIns="43921" rIns="87845" bIns="43921" numCol="1" anchor="t" anchorCtr="0" compatLnSpc="1">
              <a:prstTxWarp prst="textNoShape">
                <a:avLst/>
              </a:prstTxWarp>
            </a:bodyPr>
            <a:lstStyle/>
            <a:p>
              <a:pPr defTabSz="896030">
                <a:defRPr/>
              </a:pPr>
              <a:endParaRPr lang="en-US" sz="1729" kern="0">
                <a:solidFill>
                  <a:srgbClr val="292929"/>
                </a:solidFill>
                <a:latin typeface="Segoe UI"/>
              </a:endParaRPr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2863850" y="-3463925"/>
              <a:ext cx="1797050" cy="1793875"/>
            </a:xfrm>
            <a:custGeom>
              <a:avLst/>
              <a:gdLst>
                <a:gd name="T0" fmla="*/ 515 w 515"/>
                <a:gd name="T1" fmla="*/ 463 h 514"/>
                <a:gd name="T2" fmla="*/ 515 w 515"/>
                <a:gd name="T3" fmla="*/ 51 h 514"/>
                <a:gd name="T4" fmla="*/ 463 w 515"/>
                <a:gd name="T5" fmla="*/ 0 h 514"/>
                <a:gd name="T6" fmla="*/ 51 w 515"/>
                <a:gd name="T7" fmla="*/ 0 h 514"/>
                <a:gd name="T8" fmla="*/ 1 w 515"/>
                <a:gd name="T9" fmla="*/ 42 h 514"/>
                <a:gd name="T10" fmla="*/ 0 w 515"/>
                <a:gd name="T11" fmla="*/ 42 h 514"/>
                <a:gd name="T12" fmla="*/ 0 w 515"/>
                <a:gd name="T13" fmla="*/ 46 h 514"/>
                <a:gd name="T14" fmla="*/ 0 w 515"/>
                <a:gd name="T15" fmla="*/ 47 h 514"/>
                <a:gd name="T16" fmla="*/ 0 w 515"/>
                <a:gd name="T17" fmla="*/ 51 h 514"/>
                <a:gd name="T18" fmla="*/ 0 w 515"/>
                <a:gd name="T19" fmla="*/ 238 h 514"/>
                <a:gd name="T20" fmla="*/ 56 w 515"/>
                <a:gd name="T21" fmla="*/ 231 h 514"/>
                <a:gd name="T22" fmla="*/ 283 w 515"/>
                <a:gd name="T23" fmla="*/ 458 h 514"/>
                <a:gd name="T24" fmla="*/ 282 w 515"/>
                <a:gd name="T25" fmla="*/ 465 h 514"/>
                <a:gd name="T26" fmla="*/ 365 w 515"/>
                <a:gd name="T27" fmla="*/ 514 h 514"/>
                <a:gd name="T28" fmla="*/ 463 w 515"/>
                <a:gd name="T29" fmla="*/ 514 h 514"/>
                <a:gd name="T30" fmla="*/ 515 w 515"/>
                <a:gd name="T31" fmla="*/ 463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5" h="514">
                  <a:moveTo>
                    <a:pt x="515" y="463"/>
                  </a:move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0" y="42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8" y="233"/>
                    <a:pt x="36" y="231"/>
                    <a:pt x="56" y="231"/>
                  </a:cubicBezTo>
                  <a:cubicBezTo>
                    <a:pt x="181" y="231"/>
                    <a:pt x="283" y="332"/>
                    <a:pt x="283" y="458"/>
                  </a:cubicBezTo>
                  <a:cubicBezTo>
                    <a:pt x="283" y="460"/>
                    <a:pt x="282" y="463"/>
                    <a:pt x="282" y="465"/>
                  </a:cubicBezTo>
                  <a:cubicBezTo>
                    <a:pt x="314" y="475"/>
                    <a:pt x="343" y="492"/>
                    <a:pt x="365" y="514"/>
                  </a:cubicBezTo>
                  <a:cubicBezTo>
                    <a:pt x="463" y="514"/>
                    <a:pt x="463" y="514"/>
                    <a:pt x="463" y="514"/>
                  </a:cubicBezTo>
                  <a:cubicBezTo>
                    <a:pt x="492" y="514"/>
                    <a:pt x="515" y="491"/>
                    <a:pt x="515" y="4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45" tIns="43921" rIns="87845" bIns="43921" numCol="1" anchor="t" anchorCtr="0" compatLnSpc="1">
              <a:prstTxWarp prst="textNoShape">
                <a:avLst/>
              </a:prstTxWarp>
            </a:bodyPr>
            <a:lstStyle/>
            <a:p>
              <a:pPr defTabSz="896030">
                <a:defRPr/>
              </a:pPr>
              <a:endParaRPr lang="en-US" sz="1729" kern="0">
                <a:solidFill>
                  <a:srgbClr val="292929"/>
                </a:solidFill>
                <a:latin typeface="Segoe UI"/>
              </a:endParaRPr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827088" y="-3463925"/>
              <a:ext cx="1797050" cy="1793875"/>
            </a:xfrm>
            <a:custGeom>
              <a:avLst/>
              <a:gdLst>
                <a:gd name="T0" fmla="*/ 247 w 515"/>
                <a:gd name="T1" fmla="*/ 462 h 514"/>
                <a:gd name="T2" fmla="*/ 245 w 515"/>
                <a:gd name="T3" fmla="*/ 438 h 514"/>
                <a:gd name="T4" fmla="*/ 383 w 515"/>
                <a:gd name="T5" fmla="*/ 300 h 514"/>
                <a:gd name="T6" fmla="*/ 458 w 515"/>
                <a:gd name="T7" fmla="*/ 322 h 514"/>
                <a:gd name="T8" fmla="*/ 515 w 515"/>
                <a:gd name="T9" fmla="*/ 268 h 514"/>
                <a:gd name="T10" fmla="*/ 515 w 515"/>
                <a:gd name="T11" fmla="*/ 51 h 514"/>
                <a:gd name="T12" fmla="*/ 464 w 515"/>
                <a:gd name="T13" fmla="*/ 0 h 514"/>
                <a:gd name="T14" fmla="*/ 52 w 515"/>
                <a:gd name="T15" fmla="*/ 0 h 514"/>
                <a:gd name="T16" fmla="*/ 1 w 515"/>
                <a:gd name="T17" fmla="*/ 42 h 514"/>
                <a:gd name="T18" fmla="*/ 1 w 515"/>
                <a:gd name="T19" fmla="*/ 42 h 514"/>
                <a:gd name="T20" fmla="*/ 0 w 515"/>
                <a:gd name="T21" fmla="*/ 46 h 514"/>
                <a:gd name="T22" fmla="*/ 0 w 515"/>
                <a:gd name="T23" fmla="*/ 47 h 514"/>
                <a:gd name="T24" fmla="*/ 0 w 515"/>
                <a:gd name="T25" fmla="*/ 51 h 514"/>
                <a:gd name="T26" fmla="*/ 0 w 515"/>
                <a:gd name="T27" fmla="*/ 463 h 514"/>
                <a:gd name="T28" fmla="*/ 0 w 515"/>
                <a:gd name="T29" fmla="*/ 467 h 514"/>
                <a:gd name="T30" fmla="*/ 0 w 515"/>
                <a:gd name="T31" fmla="*/ 468 h 514"/>
                <a:gd name="T32" fmla="*/ 1 w 515"/>
                <a:gd name="T33" fmla="*/ 472 h 514"/>
                <a:gd name="T34" fmla="*/ 1 w 515"/>
                <a:gd name="T35" fmla="*/ 472 h 514"/>
                <a:gd name="T36" fmla="*/ 52 w 515"/>
                <a:gd name="T37" fmla="*/ 514 h 514"/>
                <a:gd name="T38" fmla="*/ 151 w 515"/>
                <a:gd name="T39" fmla="*/ 514 h 514"/>
                <a:gd name="T40" fmla="*/ 247 w 515"/>
                <a:gd name="T41" fmla="*/ 462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5" h="514">
                  <a:moveTo>
                    <a:pt x="247" y="462"/>
                  </a:moveTo>
                  <a:cubicBezTo>
                    <a:pt x="246" y="454"/>
                    <a:pt x="245" y="446"/>
                    <a:pt x="245" y="438"/>
                  </a:cubicBezTo>
                  <a:cubicBezTo>
                    <a:pt x="245" y="362"/>
                    <a:pt x="306" y="300"/>
                    <a:pt x="383" y="300"/>
                  </a:cubicBezTo>
                  <a:cubicBezTo>
                    <a:pt x="411" y="300"/>
                    <a:pt x="436" y="308"/>
                    <a:pt x="458" y="322"/>
                  </a:cubicBezTo>
                  <a:cubicBezTo>
                    <a:pt x="474" y="301"/>
                    <a:pt x="493" y="283"/>
                    <a:pt x="515" y="268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4"/>
                    <a:pt x="0" y="466"/>
                    <a:pt x="0" y="467"/>
                  </a:cubicBezTo>
                  <a:cubicBezTo>
                    <a:pt x="0" y="467"/>
                    <a:pt x="0" y="468"/>
                    <a:pt x="0" y="468"/>
                  </a:cubicBezTo>
                  <a:cubicBezTo>
                    <a:pt x="1" y="469"/>
                    <a:pt x="1" y="470"/>
                    <a:pt x="1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4"/>
                    <a:pt x="52" y="514"/>
                  </a:cubicBezTo>
                  <a:cubicBezTo>
                    <a:pt x="151" y="514"/>
                    <a:pt x="151" y="514"/>
                    <a:pt x="151" y="514"/>
                  </a:cubicBezTo>
                  <a:cubicBezTo>
                    <a:pt x="176" y="488"/>
                    <a:pt x="209" y="470"/>
                    <a:pt x="247" y="4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45" tIns="43921" rIns="87845" bIns="43921" numCol="1" anchor="t" anchorCtr="0" compatLnSpc="1">
              <a:prstTxWarp prst="textNoShape">
                <a:avLst/>
              </a:prstTxWarp>
            </a:bodyPr>
            <a:lstStyle/>
            <a:p>
              <a:pPr defTabSz="896030">
                <a:defRPr/>
              </a:pPr>
              <a:endParaRPr lang="en-US" sz="1729" kern="0">
                <a:solidFill>
                  <a:srgbClr val="292929"/>
                </a:solidFill>
                <a:latin typeface="Segoe UI"/>
              </a:endParaRPr>
            </a:p>
          </p:txBody>
        </p:sp>
        <p:sp>
          <p:nvSpPr>
            <p:cNvPr id="35" name="Freeform 9"/>
            <p:cNvSpPr>
              <a:spLocks/>
            </p:cNvSpPr>
            <p:nvPr/>
          </p:nvSpPr>
          <p:spPr bwMode="auto">
            <a:xfrm>
              <a:off x="2863850" y="-1444625"/>
              <a:ext cx="1433512" cy="771525"/>
            </a:xfrm>
            <a:custGeom>
              <a:avLst/>
              <a:gdLst>
                <a:gd name="T0" fmla="*/ 1 w 411"/>
                <a:gd name="T1" fmla="*/ 42 h 221"/>
                <a:gd name="T2" fmla="*/ 0 w 411"/>
                <a:gd name="T3" fmla="*/ 43 h 221"/>
                <a:gd name="T4" fmla="*/ 0 w 411"/>
                <a:gd name="T5" fmla="*/ 46 h 221"/>
                <a:gd name="T6" fmla="*/ 0 w 411"/>
                <a:gd name="T7" fmla="*/ 47 h 221"/>
                <a:gd name="T8" fmla="*/ 0 w 411"/>
                <a:gd name="T9" fmla="*/ 51 h 221"/>
                <a:gd name="T10" fmla="*/ 0 w 411"/>
                <a:gd name="T11" fmla="*/ 221 h 221"/>
                <a:gd name="T12" fmla="*/ 233 w 411"/>
                <a:gd name="T13" fmla="*/ 221 h 221"/>
                <a:gd name="T14" fmla="*/ 411 w 411"/>
                <a:gd name="T15" fmla="*/ 50 h 221"/>
                <a:gd name="T16" fmla="*/ 404 w 411"/>
                <a:gd name="T17" fmla="*/ 0 h 221"/>
                <a:gd name="T18" fmla="*/ 51 w 411"/>
                <a:gd name="T19" fmla="*/ 0 h 221"/>
                <a:gd name="T20" fmla="*/ 1 w 411"/>
                <a:gd name="T21" fmla="*/ 42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1" h="221">
                  <a:moveTo>
                    <a:pt x="1" y="42"/>
                  </a:moveTo>
                  <a:cubicBezTo>
                    <a:pt x="1" y="42"/>
                    <a:pt x="1" y="42"/>
                    <a:pt x="0" y="43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01" y="221"/>
                    <a:pt x="196" y="221"/>
                    <a:pt x="233" y="221"/>
                  </a:cubicBezTo>
                  <a:cubicBezTo>
                    <a:pt x="332" y="221"/>
                    <a:pt x="411" y="148"/>
                    <a:pt x="411" y="50"/>
                  </a:cubicBezTo>
                  <a:cubicBezTo>
                    <a:pt x="411" y="32"/>
                    <a:pt x="409" y="15"/>
                    <a:pt x="404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5" y="18"/>
                    <a:pt x="1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45" tIns="43921" rIns="87845" bIns="43921" numCol="1" anchor="t" anchorCtr="0" compatLnSpc="1">
              <a:prstTxWarp prst="textNoShape">
                <a:avLst/>
              </a:prstTxWarp>
            </a:bodyPr>
            <a:lstStyle/>
            <a:p>
              <a:pPr defTabSz="896030">
                <a:defRPr/>
              </a:pPr>
              <a:endParaRPr lang="en-US" sz="1729" kern="0">
                <a:solidFill>
                  <a:srgbClr val="292929"/>
                </a:solidFill>
                <a:latin typeface="Segoe UI"/>
              </a:endParaRPr>
            </a:p>
          </p:txBody>
        </p:sp>
        <p:sp>
          <p:nvSpPr>
            <p:cNvPr id="36" name="Freeform 10"/>
            <p:cNvSpPr>
              <a:spLocks/>
            </p:cNvSpPr>
            <p:nvPr/>
          </p:nvSpPr>
          <p:spPr bwMode="auto">
            <a:xfrm>
              <a:off x="1196975" y="-1444625"/>
              <a:ext cx="1427162" cy="771525"/>
            </a:xfrm>
            <a:custGeom>
              <a:avLst/>
              <a:gdLst>
                <a:gd name="T0" fmla="*/ 358 w 409"/>
                <a:gd name="T1" fmla="*/ 0 h 221"/>
                <a:gd name="T2" fmla="*/ 8 w 409"/>
                <a:gd name="T3" fmla="*/ 0 h 221"/>
                <a:gd name="T4" fmla="*/ 0 w 409"/>
                <a:gd name="T5" fmla="*/ 50 h 221"/>
                <a:gd name="T6" fmla="*/ 178 w 409"/>
                <a:gd name="T7" fmla="*/ 221 h 221"/>
                <a:gd name="T8" fmla="*/ 409 w 409"/>
                <a:gd name="T9" fmla="*/ 221 h 221"/>
                <a:gd name="T10" fmla="*/ 409 w 409"/>
                <a:gd name="T11" fmla="*/ 51 h 221"/>
                <a:gd name="T12" fmla="*/ 358 w 409"/>
                <a:gd name="T1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9" h="221">
                  <a:moveTo>
                    <a:pt x="3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15"/>
                    <a:pt x="0" y="32"/>
                    <a:pt x="0" y="50"/>
                  </a:cubicBezTo>
                  <a:cubicBezTo>
                    <a:pt x="0" y="148"/>
                    <a:pt x="80" y="221"/>
                    <a:pt x="178" y="221"/>
                  </a:cubicBezTo>
                  <a:cubicBezTo>
                    <a:pt x="221" y="221"/>
                    <a:pt x="313" y="221"/>
                    <a:pt x="409" y="221"/>
                  </a:cubicBezTo>
                  <a:cubicBezTo>
                    <a:pt x="409" y="51"/>
                    <a:pt x="409" y="51"/>
                    <a:pt x="409" y="51"/>
                  </a:cubicBezTo>
                  <a:cubicBezTo>
                    <a:pt x="409" y="23"/>
                    <a:pt x="386" y="0"/>
                    <a:pt x="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45" tIns="43921" rIns="87845" bIns="43921" numCol="1" anchor="t" anchorCtr="0" compatLnSpc="1">
              <a:prstTxWarp prst="textNoShape">
                <a:avLst/>
              </a:prstTxWarp>
            </a:bodyPr>
            <a:lstStyle/>
            <a:p>
              <a:pPr defTabSz="896030">
                <a:defRPr/>
              </a:pPr>
              <a:endParaRPr lang="en-US" sz="1729" kern="0">
                <a:solidFill>
                  <a:srgbClr val="292929"/>
                </a:solidFill>
                <a:latin typeface="Segoe UI"/>
              </a:endParaRPr>
            </a:p>
          </p:txBody>
        </p:sp>
        <p:sp>
          <p:nvSpPr>
            <p:cNvPr id="37" name="Freeform 11"/>
            <p:cNvSpPr>
              <a:spLocks/>
            </p:cNvSpPr>
            <p:nvPr/>
          </p:nvSpPr>
          <p:spPr bwMode="auto">
            <a:xfrm>
              <a:off x="2863850" y="-2657475"/>
              <a:ext cx="1273175" cy="987425"/>
            </a:xfrm>
            <a:custGeom>
              <a:avLst/>
              <a:gdLst>
                <a:gd name="T0" fmla="*/ 283 w 365"/>
                <a:gd name="T1" fmla="*/ 227 h 283"/>
                <a:gd name="T2" fmla="*/ 56 w 365"/>
                <a:gd name="T3" fmla="*/ 0 h 283"/>
                <a:gd name="T4" fmla="*/ 0 w 365"/>
                <a:gd name="T5" fmla="*/ 7 h 283"/>
                <a:gd name="T6" fmla="*/ 0 w 365"/>
                <a:gd name="T7" fmla="*/ 232 h 283"/>
                <a:gd name="T8" fmla="*/ 0 w 365"/>
                <a:gd name="T9" fmla="*/ 236 h 283"/>
                <a:gd name="T10" fmla="*/ 0 w 365"/>
                <a:gd name="T11" fmla="*/ 237 h 283"/>
                <a:gd name="T12" fmla="*/ 0 w 365"/>
                <a:gd name="T13" fmla="*/ 241 h 283"/>
                <a:gd name="T14" fmla="*/ 1 w 365"/>
                <a:gd name="T15" fmla="*/ 241 h 283"/>
                <a:gd name="T16" fmla="*/ 51 w 365"/>
                <a:gd name="T17" fmla="*/ 283 h 283"/>
                <a:gd name="T18" fmla="*/ 365 w 365"/>
                <a:gd name="T19" fmla="*/ 283 h 283"/>
                <a:gd name="T20" fmla="*/ 282 w 365"/>
                <a:gd name="T21" fmla="*/ 234 h 283"/>
                <a:gd name="T22" fmla="*/ 283 w 365"/>
                <a:gd name="T23" fmla="*/ 227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5" h="283">
                  <a:moveTo>
                    <a:pt x="283" y="227"/>
                  </a:moveTo>
                  <a:cubicBezTo>
                    <a:pt x="283" y="101"/>
                    <a:pt x="181" y="0"/>
                    <a:pt x="56" y="0"/>
                  </a:cubicBezTo>
                  <a:cubicBezTo>
                    <a:pt x="36" y="0"/>
                    <a:pt x="18" y="2"/>
                    <a:pt x="0" y="7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33"/>
                    <a:pt x="0" y="235"/>
                    <a:pt x="0" y="236"/>
                  </a:cubicBezTo>
                  <a:cubicBezTo>
                    <a:pt x="0" y="236"/>
                    <a:pt x="0" y="237"/>
                    <a:pt x="0" y="237"/>
                  </a:cubicBezTo>
                  <a:cubicBezTo>
                    <a:pt x="0" y="238"/>
                    <a:pt x="0" y="239"/>
                    <a:pt x="0" y="241"/>
                  </a:cubicBezTo>
                  <a:cubicBezTo>
                    <a:pt x="1" y="241"/>
                    <a:pt x="1" y="241"/>
                    <a:pt x="1" y="241"/>
                  </a:cubicBezTo>
                  <a:cubicBezTo>
                    <a:pt x="5" y="265"/>
                    <a:pt x="26" y="283"/>
                    <a:pt x="51" y="283"/>
                  </a:cubicBezTo>
                  <a:cubicBezTo>
                    <a:pt x="365" y="283"/>
                    <a:pt x="365" y="283"/>
                    <a:pt x="365" y="283"/>
                  </a:cubicBezTo>
                  <a:cubicBezTo>
                    <a:pt x="343" y="261"/>
                    <a:pt x="314" y="244"/>
                    <a:pt x="282" y="234"/>
                  </a:cubicBezTo>
                  <a:cubicBezTo>
                    <a:pt x="282" y="232"/>
                    <a:pt x="283" y="229"/>
                    <a:pt x="283" y="2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45" tIns="43921" rIns="87845" bIns="43921" numCol="1" anchor="t" anchorCtr="0" compatLnSpc="1">
              <a:prstTxWarp prst="textNoShape">
                <a:avLst/>
              </a:prstTxWarp>
            </a:bodyPr>
            <a:lstStyle/>
            <a:p>
              <a:pPr defTabSz="896030">
                <a:defRPr/>
              </a:pPr>
              <a:endParaRPr lang="en-US" sz="1729" kern="0">
                <a:solidFill>
                  <a:srgbClr val="292929"/>
                </a:solidFill>
                <a:latin typeface="Segoe UI"/>
              </a:endParaRPr>
            </a:p>
          </p:txBody>
        </p:sp>
        <p:sp>
          <p:nvSpPr>
            <p:cNvPr id="38" name="Freeform 12"/>
            <p:cNvSpPr>
              <a:spLocks/>
            </p:cNvSpPr>
            <p:nvPr/>
          </p:nvSpPr>
          <p:spPr bwMode="auto">
            <a:xfrm>
              <a:off x="1354138" y="-2528888"/>
              <a:ext cx="1270000" cy="858838"/>
            </a:xfrm>
            <a:custGeom>
              <a:avLst/>
              <a:gdLst>
                <a:gd name="T0" fmla="*/ 364 w 364"/>
                <a:gd name="T1" fmla="*/ 195 h 246"/>
                <a:gd name="T2" fmla="*/ 364 w 364"/>
                <a:gd name="T3" fmla="*/ 0 h 246"/>
                <a:gd name="T4" fmla="*/ 307 w 364"/>
                <a:gd name="T5" fmla="*/ 54 h 246"/>
                <a:gd name="T6" fmla="*/ 232 w 364"/>
                <a:gd name="T7" fmla="*/ 32 h 246"/>
                <a:gd name="T8" fmla="*/ 94 w 364"/>
                <a:gd name="T9" fmla="*/ 170 h 246"/>
                <a:gd name="T10" fmla="*/ 96 w 364"/>
                <a:gd name="T11" fmla="*/ 194 h 246"/>
                <a:gd name="T12" fmla="*/ 0 w 364"/>
                <a:gd name="T13" fmla="*/ 246 h 246"/>
                <a:gd name="T14" fmla="*/ 313 w 364"/>
                <a:gd name="T15" fmla="*/ 246 h 246"/>
                <a:gd name="T16" fmla="*/ 364 w 364"/>
                <a:gd name="T17" fmla="*/ 19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4" h="246">
                  <a:moveTo>
                    <a:pt x="364" y="195"/>
                  </a:moveTo>
                  <a:cubicBezTo>
                    <a:pt x="364" y="0"/>
                    <a:pt x="364" y="0"/>
                    <a:pt x="364" y="0"/>
                  </a:cubicBezTo>
                  <a:cubicBezTo>
                    <a:pt x="342" y="15"/>
                    <a:pt x="323" y="33"/>
                    <a:pt x="307" y="54"/>
                  </a:cubicBezTo>
                  <a:cubicBezTo>
                    <a:pt x="285" y="40"/>
                    <a:pt x="260" y="32"/>
                    <a:pt x="232" y="32"/>
                  </a:cubicBezTo>
                  <a:cubicBezTo>
                    <a:pt x="155" y="32"/>
                    <a:pt x="94" y="94"/>
                    <a:pt x="94" y="170"/>
                  </a:cubicBezTo>
                  <a:cubicBezTo>
                    <a:pt x="94" y="178"/>
                    <a:pt x="95" y="186"/>
                    <a:pt x="96" y="194"/>
                  </a:cubicBezTo>
                  <a:cubicBezTo>
                    <a:pt x="58" y="202"/>
                    <a:pt x="25" y="220"/>
                    <a:pt x="0" y="246"/>
                  </a:cubicBezTo>
                  <a:cubicBezTo>
                    <a:pt x="313" y="246"/>
                    <a:pt x="313" y="246"/>
                    <a:pt x="313" y="246"/>
                  </a:cubicBezTo>
                  <a:cubicBezTo>
                    <a:pt x="341" y="246"/>
                    <a:pt x="364" y="223"/>
                    <a:pt x="364" y="1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45" tIns="43921" rIns="87845" bIns="43921" numCol="1" anchor="t" anchorCtr="0" compatLnSpc="1">
              <a:prstTxWarp prst="textNoShape">
                <a:avLst/>
              </a:prstTxWarp>
            </a:bodyPr>
            <a:lstStyle/>
            <a:p>
              <a:pPr defTabSz="896030">
                <a:defRPr/>
              </a:pPr>
              <a:endParaRPr lang="en-US" sz="1729" kern="0">
                <a:solidFill>
                  <a:srgbClr val="292929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976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Apps That Scale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600205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Code in your favorite language and IDE –</a:t>
            </a:r>
            <a:br>
              <a:rPr lang="en-US" sz="2800" dirty="0"/>
            </a:br>
            <a:r>
              <a:rPr lang="en-US" sz="2800" dirty="0"/>
              <a:t>.NET, </a:t>
            </a:r>
            <a:r>
              <a:rPr lang="en-US" sz="2800" dirty="0" err="1"/>
              <a:t>NodeJS</a:t>
            </a:r>
            <a:r>
              <a:rPr lang="en-US" sz="2800" dirty="0"/>
              <a:t>, PHP, Python, or Java – to</a:t>
            </a:r>
            <a:br>
              <a:rPr lang="en-US" sz="2800" dirty="0"/>
            </a:br>
            <a:r>
              <a:rPr lang="en-US" sz="2800" dirty="0"/>
              <a:t>build web apps and APIs faster than ever</a:t>
            </a:r>
          </a:p>
          <a:p>
            <a:r>
              <a:rPr lang="en-US" sz="2800" dirty="0"/>
              <a:t>Be more agile with continuous integration</a:t>
            </a:r>
            <a:br>
              <a:rPr lang="en-US" sz="2800" dirty="0"/>
            </a:br>
            <a:r>
              <a:rPr lang="en-US" sz="2800" dirty="0"/>
              <a:t>using Visual Studio Team Services or</a:t>
            </a:r>
            <a:br>
              <a:rPr lang="en-US" sz="2800" dirty="0"/>
            </a:br>
            <a:r>
              <a:rPr lang="en-US" sz="2800" dirty="0"/>
              <a:t>GitHub and with live-site debugging</a:t>
            </a:r>
          </a:p>
          <a:p>
            <a:r>
              <a:rPr lang="en-US" sz="2800" dirty="0"/>
              <a:t>Easily scale applications on-demand with</a:t>
            </a:r>
            <a:br>
              <a:rPr lang="en-US" sz="2800" dirty="0"/>
            </a:br>
            <a:r>
              <a:rPr lang="en-US" sz="2800" dirty="0"/>
              <a:t>high availability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867" y="1828799"/>
            <a:ext cx="4375504" cy="363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7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600205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Build engaging mobile apps for iOS, Android, and</a:t>
            </a:r>
            <a:br>
              <a:rPr lang="en-US" sz="2800" dirty="0"/>
            </a:br>
            <a:r>
              <a:rPr lang="en-US" sz="2800" dirty="0"/>
              <a:t>Windows</a:t>
            </a:r>
          </a:p>
          <a:p>
            <a:r>
              <a:rPr lang="en-US" sz="2800" dirty="0"/>
              <a:t>Easily add corporate sign-on, and securely connect</a:t>
            </a:r>
            <a:br>
              <a:rPr lang="en-US" sz="2800" dirty="0"/>
            </a:br>
            <a:r>
              <a:rPr lang="en-US" sz="2800" dirty="0"/>
              <a:t>to </a:t>
            </a:r>
            <a:r>
              <a:rPr lang="en-US" sz="2800" dirty="0" err="1"/>
              <a:t>on-premise</a:t>
            </a:r>
            <a:r>
              <a:rPr lang="en-US" sz="2800" dirty="0"/>
              <a:t> resources</a:t>
            </a:r>
          </a:p>
          <a:p>
            <a:r>
              <a:rPr lang="en-US" sz="2800" dirty="0"/>
              <a:t>Create robust apps that remain useful when there</a:t>
            </a:r>
            <a:br>
              <a:rPr lang="en-US" sz="2800" dirty="0"/>
            </a:br>
            <a:r>
              <a:rPr lang="en-US" sz="2800" dirty="0"/>
              <a:t>are network issues, so users can create and modify</a:t>
            </a:r>
            <a:br>
              <a:rPr lang="en-US" sz="2800" dirty="0"/>
            </a:br>
            <a:r>
              <a:rPr lang="en-US" sz="2800" dirty="0"/>
              <a:t>data even when they are offline</a:t>
            </a:r>
          </a:p>
          <a:p>
            <a:r>
              <a:rPr lang="en-US" sz="2800" dirty="0"/>
              <a:t>Broadcast personalized push notifications to millions</a:t>
            </a:r>
            <a:br>
              <a:rPr lang="en-US" sz="2800" dirty="0"/>
            </a:br>
            <a:r>
              <a:rPr lang="en-US" sz="2800" dirty="0"/>
              <a:t>in minutes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1281849"/>
            <a:ext cx="4939674" cy="490232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Engaging Mobile Apps</a:t>
            </a:r>
          </a:p>
        </p:txBody>
      </p:sp>
    </p:spTree>
    <p:extLst>
      <p:ext uri="{BB962C8B-B14F-4D97-AF65-F5344CB8AC3E}">
        <p14:creationId xmlns:p14="http://schemas.microsoft.com/office/powerpoint/2010/main" val="180928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2 - App </a:t>
            </a:r>
            <a:r>
              <a:rPr lang="en-US" dirty="0"/>
              <a:t>Services Deeper Dive – Websites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VS Tools for Websites</a:t>
            </a:r>
          </a:p>
          <a:p>
            <a:r>
              <a:rPr lang="en-US" dirty="0"/>
              <a:t>Logging and Debugging</a:t>
            </a:r>
          </a:p>
          <a:p>
            <a:r>
              <a:rPr lang="en-US" dirty="0"/>
              <a:t>Application Insights</a:t>
            </a:r>
          </a:p>
          <a:p>
            <a:r>
              <a:rPr lang="en-US" dirty="0"/>
              <a:t>Continuous Integration</a:t>
            </a:r>
          </a:p>
          <a:p>
            <a:r>
              <a:rPr lang="en-US" dirty="0"/>
              <a:t>Kudu Management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16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600205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Quickly build and consume APIs in the cloud using</a:t>
            </a:r>
            <a:br>
              <a:rPr lang="en-US" sz="2800" dirty="0"/>
            </a:br>
            <a:r>
              <a:rPr lang="en-US" sz="2800" dirty="0"/>
              <a:t>the language of your choice</a:t>
            </a:r>
          </a:p>
          <a:p>
            <a:r>
              <a:rPr lang="en-US" sz="2800" dirty="0"/>
              <a:t>Secure APIs with Active Directory, single sign-on,</a:t>
            </a:r>
            <a:br>
              <a:rPr lang="en-US" sz="2800" dirty="0"/>
            </a:br>
            <a:r>
              <a:rPr lang="en-US" sz="2800" dirty="0"/>
              <a:t>and </a:t>
            </a:r>
            <a:r>
              <a:rPr lang="en-US" sz="2800" dirty="0" err="1"/>
              <a:t>oAuth</a:t>
            </a:r>
            <a:endParaRPr lang="en-US" sz="2800" dirty="0"/>
          </a:p>
          <a:p>
            <a:r>
              <a:rPr lang="en-US" sz="2800" dirty="0"/>
              <a:t>Generate client proxies or APIs in your language of</a:t>
            </a:r>
            <a:br>
              <a:rPr lang="en-US" sz="2800" dirty="0"/>
            </a:br>
            <a:r>
              <a:rPr lang="en-US" sz="2800" dirty="0"/>
              <a:t>choice</a:t>
            </a:r>
          </a:p>
          <a:p>
            <a:r>
              <a:rPr lang="en-US" sz="2800" dirty="0"/>
              <a:t>Mashup existing enterprise APIs</a:t>
            </a:r>
          </a:p>
          <a:p>
            <a:r>
              <a:rPr lang="en-US" sz="2800" dirty="0"/>
              <a:t>Integrate with API Management and Logic Apps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4173" y="1676400"/>
            <a:ext cx="2007618" cy="10925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4305" y="3226468"/>
            <a:ext cx="1447353" cy="9337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0760" y="4617794"/>
            <a:ext cx="2334440" cy="12139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Apps That Connect</a:t>
            </a:r>
          </a:p>
        </p:txBody>
      </p:sp>
    </p:spTree>
    <p:extLst>
      <p:ext uri="{BB962C8B-B14F-4D97-AF65-F5344CB8AC3E}">
        <p14:creationId xmlns:p14="http://schemas.microsoft.com/office/powerpoint/2010/main" val="335420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600205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Create business processes and workflows visually</a:t>
            </a:r>
          </a:p>
          <a:p>
            <a:r>
              <a:rPr lang="en-US" sz="2800" dirty="0"/>
              <a:t>Deliver integration capabilities in web, mobile,</a:t>
            </a:r>
            <a:br>
              <a:rPr lang="en-US" sz="2800" dirty="0"/>
            </a:br>
            <a:r>
              <a:rPr lang="en-US" sz="2800" dirty="0"/>
              <a:t>and API apps</a:t>
            </a:r>
          </a:p>
          <a:p>
            <a:r>
              <a:rPr lang="en-US" sz="2800" dirty="0"/>
              <a:t>Integrate with your SaaS and enterprise applications</a:t>
            </a:r>
          </a:p>
          <a:p>
            <a:r>
              <a:rPr lang="en-US" sz="2800" dirty="0"/>
              <a:t>Automate EAI, B2B, and business processes</a:t>
            </a:r>
          </a:p>
          <a:p>
            <a:r>
              <a:rPr lang="en-US" sz="2800" dirty="0"/>
              <a:t>Connect to on-premises data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152" y="1248633"/>
            <a:ext cx="2381128" cy="13072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3695" y="2818470"/>
            <a:ext cx="1494041" cy="14006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6807" y="4481685"/>
            <a:ext cx="2427817" cy="16807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Logic Apps for Integration</a:t>
            </a:r>
          </a:p>
        </p:txBody>
      </p:sp>
    </p:spTree>
    <p:extLst>
      <p:ext uri="{BB962C8B-B14F-4D97-AF65-F5344CB8AC3E}">
        <p14:creationId xmlns:p14="http://schemas.microsoft.com/office/powerpoint/2010/main" val="304492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874CD"/>
                </a:solidFill>
              </a:rPr>
              <a:t>Understanding Azure Resources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09600" y="1600200"/>
            <a:ext cx="8991600" cy="4495800"/>
          </a:xfrm>
        </p:spPr>
        <p:txBody>
          <a:bodyPr/>
          <a:lstStyle/>
          <a:p>
            <a:r>
              <a:rPr lang="en-US" sz="2800" dirty="0"/>
              <a:t>App Services</a:t>
            </a:r>
          </a:p>
          <a:p>
            <a:pPr lvl="1"/>
            <a:r>
              <a:rPr lang="en-US" sz="2400" dirty="0"/>
              <a:t>Web, Mobile, Logic or Flow Apps</a:t>
            </a:r>
          </a:p>
          <a:p>
            <a:r>
              <a:rPr lang="en-US" sz="2800" dirty="0"/>
              <a:t>App Service Plans</a:t>
            </a:r>
          </a:p>
          <a:p>
            <a:pPr lvl="1"/>
            <a:r>
              <a:rPr lang="en-US" sz="2400" dirty="0"/>
              <a:t>Managed compute infrastructure for your App Services</a:t>
            </a:r>
          </a:p>
          <a:p>
            <a:pPr lvl="1"/>
            <a:r>
              <a:rPr lang="en-US" sz="2400" dirty="0"/>
              <a:t>Hosting configuration</a:t>
            </a:r>
          </a:p>
          <a:p>
            <a:r>
              <a:rPr lang="en-US" sz="2800" dirty="0"/>
              <a:t>Resource Groups</a:t>
            </a:r>
          </a:p>
          <a:p>
            <a:pPr lvl="1"/>
            <a:r>
              <a:rPr lang="en-US" sz="2400" dirty="0"/>
              <a:t>Logical containers for organizing and managing azure resources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4725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3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Provision a Web App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Visual Studio</a:t>
            </a:r>
          </a:p>
          <a:p>
            <a:pPr marL="300031" lvl="1" indent="0">
              <a:buNone/>
            </a:pPr>
            <a:r>
              <a:rPr lang="en-US" dirty="0"/>
              <a:t>Using the Azure 2.x SDK tools installed you can provision and deploy to an Azure Web App Service</a:t>
            </a:r>
          </a:p>
          <a:p>
            <a:pPr marL="0" indent="0">
              <a:buNone/>
            </a:pPr>
            <a:r>
              <a:rPr lang="en-US" dirty="0"/>
              <a:t>“Classic” management portal</a:t>
            </a:r>
          </a:p>
          <a:p>
            <a:pPr marL="300031" lvl="1" indent="0">
              <a:buNone/>
            </a:pPr>
            <a:r>
              <a:rPr lang="en-US" dirty="0">
                <a:hlinkClick r:id="rId2"/>
              </a:rPr>
              <a:t>http://manage.windowsazure.com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“New” resource management portal</a:t>
            </a:r>
          </a:p>
          <a:p>
            <a:pPr marL="300031" lvl="1" indent="0">
              <a:buNone/>
            </a:pPr>
            <a:r>
              <a:rPr lang="en-US" dirty="0">
                <a:hlinkClick r:id="rId3"/>
              </a:rPr>
              <a:t>http://portal.azure.com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86176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Web App – Visual Studio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Visual Studio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From the project in Visual Studio right click and go to Publish.</a:t>
            </a:r>
          </a:p>
          <a:p>
            <a:endParaRPr lang="en-US" dirty="0"/>
          </a:p>
          <a:p>
            <a:r>
              <a:rPr lang="en-US" dirty="0"/>
              <a:t>You can create new Web Apps or use existing ones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4" descr="C:\Users\Mike\AppData\Local\Temp\SNAGHTMLa32f73a.PN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2399042"/>
            <a:ext cx="5486400" cy="336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7508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600205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Using Azure Management Portal – </a:t>
            </a:r>
            <a:r>
              <a:rPr lang="en-US" sz="2800" dirty="0">
                <a:solidFill>
                  <a:srgbClr val="1874CD"/>
                </a:solidFill>
                <a:hlinkClick r:id="rId3"/>
              </a:rPr>
              <a:t>http://portal.azure.com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Create an empty website or a solution</a:t>
            </a:r>
            <a:br>
              <a:rPr lang="en-US" sz="2800" dirty="0"/>
            </a:br>
            <a:r>
              <a:rPr lang="en-US" sz="2800" dirty="0"/>
              <a:t>made up of multiple resources</a:t>
            </a:r>
          </a:p>
          <a:p>
            <a:r>
              <a:rPr lang="en-US" sz="2800" dirty="0"/>
              <a:t>Uses “Resource Groups” to group</a:t>
            </a:r>
            <a:br>
              <a:rPr lang="en-US" sz="2800" dirty="0"/>
            </a:br>
            <a:r>
              <a:rPr lang="en-US" sz="2800" dirty="0"/>
              <a:t>resources that share the same lifecycle</a:t>
            </a:r>
            <a:br>
              <a:rPr lang="en-US" sz="2800" dirty="0"/>
            </a:br>
            <a:r>
              <a:rPr lang="en-US" sz="2800" dirty="0"/>
              <a:t>for management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6094" y="2286000"/>
            <a:ext cx="4266306" cy="40261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Web App</a:t>
            </a:r>
          </a:p>
        </p:txBody>
      </p:sp>
    </p:spTree>
    <p:extLst>
      <p:ext uri="{BB962C8B-B14F-4D97-AF65-F5344CB8AC3E}">
        <p14:creationId xmlns:p14="http://schemas.microsoft.com/office/powerpoint/2010/main" val="156313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Web App – Classic Portal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74838"/>
            <a:ext cx="5486400" cy="639762"/>
          </a:xfrm>
        </p:spPr>
        <p:txBody>
          <a:bodyPr/>
          <a:lstStyle/>
          <a:p>
            <a:r>
              <a:rPr lang="en-US" dirty="0"/>
              <a:t>Classic Management Portal – </a:t>
            </a:r>
            <a:r>
              <a:rPr lang="en-US" dirty="0">
                <a:hlinkClick r:id="rId2"/>
              </a:rPr>
              <a:t>https://manage.windowsazure.com</a:t>
            </a:r>
            <a:r>
              <a:rPr lang="en-US" dirty="0"/>
              <a:t>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749550"/>
            <a:ext cx="5486400" cy="35750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Create a basic Web App</a:t>
            </a:r>
          </a:p>
          <a:p>
            <a:pPr>
              <a:lnSpc>
                <a:spcPct val="150000"/>
              </a:lnSpc>
            </a:pPr>
            <a:r>
              <a:rPr lang="en-US" dirty="0"/>
              <a:t>Uses defaults for Resource Group</a:t>
            </a:r>
          </a:p>
          <a:p>
            <a:pPr>
              <a:lnSpc>
                <a:spcPct val="150000"/>
              </a:lnSpc>
            </a:pPr>
            <a:r>
              <a:rPr lang="en-US" dirty="0"/>
              <a:t>Little choice of service plan options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26347" y="2292350"/>
            <a:ext cx="4425705" cy="357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007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 Portal – Tools &amp; Configuration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609600" y="1295400"/>
            <a:ext cx="2743200" cy="49530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spcBef>
                <a:spcPts val="184"/>
              </a:spcBef>
              <a:buNone/>
            </a:pPr>
            <a:r>
              <a:rPr lang="en-US" sz="1600" b="1" dirty="0"/>
              <a:t>General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Overview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Activity Log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Access Control (IAM)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Tags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Diagnose &amp; Solve Problems</a:t>
            </a:r>
          </a:p>
          <a:p>
            <a:pPr marL="0" indent="0">
              <a:spcBef>
                <a:spcPts val="184"/>
              </a:spcBef>
              <a:buNone/>
            </a:pPr>
            <a:r>
              <a:rPr lang="en-US" sz="1600" b="1" dirty="0"/>
              <a:t>App Deployment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 err="1"/>
              <a:t>Quickstart</a:t>
            </a:r>
            <a:endParaRPr lang="en-US" sz="1600" dirty="0"/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Deployment credentials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Deployment Slots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Deployment Options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Continuous Delivery (Preview)</a:t>
            </a:r>
          </a:p>
          <a:p>
            <a:pPr marL="0" indent="0">
              <a:spcBef>
                <a:spcPts val="184"/>
              </a:spcBef>
              <a:buNone/>
            </a:pPr>
            <a:r>
              <a:rPr lang="en-US" sz="1600" b="1" dirty="0"/>
              <a:t>Settings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Application Settings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Authentication (ACS)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Backups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Custom Domains</a:t>
            </a:r>
          </a:p>
          <a:p>
            <a:pPr marL="0" indent="0">
              <a:spcBef>
                <a:spcPts val="184"/>
              </a:spcBef>
              <a:buNone/>
            </a:pPr>
            <a:endParaRPr lang="en-US" sz="1600" dirty="0"/>
          </a:p>
        </p:txBody>
      </p:sp>
      <p:sp>
        <p:nvSpPr>
          <p:cNvPr id="10" name="Content Placeholder 7"/>
          <p:cNvSpPr>
            <a:spLocks noGrp="1"/>
          </p:cNvSpPr>
          <p:nvPr>
            <p:ph sz="half" idx="2"/>
          </p:nvPr>
        </p:nvSpPr>
        <p:spPr>
          <a:xfrm>
            <a:off x="3467100" y="1295400"/>
            <a:ext cx="2743200" cy="49530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buFontTx/>
              <a:buChar char="-"/>
            </a:pPr>
            <a:r>
              <a:rPr lang="en-US" sz="1600" dirty="0"/>
              <a:t>SSL Certificates</a:t>
            </a:r>
          </a:p>
          <a:p>
            <a:pPr>
              <a:buFontTx/>
              <a:buChar char="-"/>
            </a:pPr>
            <a:r>
              <a:rPr lang="en-US" sz="1600" dirty="0"/>
              <a:t>Networking</a:t>
            </a:r>
          </a:p>
          <a:p>
            <a:pPr>
              <a:buFontTx/>
              <a:buChar char="-"/>
            </a:pPr>
            <a:r>
              <a:rPr lang="en-US" sz="1600" dirty="0"/>
              <a:t>Scale Up</a:t>
            </a:r>
          </a:p>
          <a:p>
            <a:pPr>
              <a:buFontTx/>
              <a:buChar char="-"/>
            </a:pPr>
            <a:r>
              <a:rPr lang="en-US" sz="1600" dirty="0"/>
              <a:t>Scale Out</a:t>
            </a:r>
          </a:p>
          <a:p>
            <a:pPr>
              <a:buFontTx/>
              <a:buChar char="-"/>
            </a:pPr>
            <a:r>
              <a:rPr lang="en-US" sz="1600" dirty="0"/>
              <a:t>Security Scanning</a:t>
            </a:r>
          </a:p>
          <a:p>
            <a:pPr>
              <a:buFontTx/>
              <a:buChar char="-"/>
            </a:pPr>
            <a:r>
              <a:rPr lang="en-US" sz="1600" dirty="0"/>
              <a:t>Web Jobs</a:t>
            </a:r>
          </a:p>
          <a:p>
            <a:pPr>
              <a:buFontTx/>
              <a:buChar char="-"/>
            </a:pPr>
            <a:r>
              <a:rPr lang="en-US" sz="1600" dirty="0"/>
              <a:t>Push</a:t>
            </a:r>
          </a:p>
          <a:p>
            <a:pPr>
              <a:buFontTx/>
              <a:buChar char="-"/>
            </a:pPr>
            <a:r>
              <a:rPr lang="en-US" sz="1600" dirty="0"/>
              <a:t>MySQL In App (Preview)</a:t>
            </a:r>
          </a:p>
          <a:p>
            <a:pPr>
              <a:buFontTx/>
              <a:buChar char="-"/>
            </a:pPr>
            <a:r>
              <a:rPr lang="en-US" sz="1600" dirty="0"/>
              <a:t>Properties</a:t>
            </a:r>
          </a:p>
          <a:p>
            <a:pPr>
              <a:buFontTx/>
              <a:buChar char="-"/>
            </a:pPr>
            <a:r>
              <a:rPr lang="en-US" sz="1600" dirty="0"/>
              <a:t>Locks</a:t>
            </a:r>
          </a:p>
          <a:p>
            <a:pPr>
              <a:buFontTx/>
              <a:buChar char="-"/>
            </a:pPr>
            <a:r>
              <a:rPr lang="en-US" sz="1600" dirty="0"/>
              <a:t>Automation Script</a:t>
            </a:r>
          </a:p>
          <a:p>
            <a:pPr marL="0" indent="0">
              <a:buNone/>
            </a:pPr>
            <a:r>
              <a:rPr lang="en-US" sz="1600" b="1" dirty="0"/>
              <a:t>App Service Plan</a:t>
            </a:r>
          </a:p>
          <a:p>
            <a:pPr>
              <a:buFontTx/>
              <a:buChar char="-"/>
            </a:pPr>
            <a:r>
              <a:rPr lang="en-US" sz="1600" dirty="0"/>
              <a:t>App Service Plan</a:t>
            </a:r>
          </a:p>
          <a:p>
            <a:pPr>
              <a:buFontTx/>
              <a:buChar char="-"/>
            </a:pPr>
            <a:r>
              <a:rPr lang="en-US" sz="1600" dirty="0"/>
              <a:t>Quotas</a:t>
            </a:r>
          </a:p>
          <a:p>
            <a:pPr>
              <a:buFontTx/>
              <a:buChar char="-"/>
            </a:pPr>
            <a:r>
              <a:rPr lang="en-US" sz="1600" dirty="0"/>
              <a:t>Change App Service Plan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11" name="Content Placeholder 7"/>
          <p:cNvSpPr>
            <a:spLocks noGrp="1"/>
          </p:cNvSpPr>
          <p:nvPr>
            <p:ph sz="half" idx="4294967295"/>
          </p:nvPr>
        </p:nvSpPr>
        <p:spPr>
          <a:xfrm>
            <a:off x="6324600" y="1295400"/>
            <a:ext cx="2743200" cy="49530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spcBef>
                <a:spcPts val="184"/>
              </a:spcBef>
              <a:buNone/>
            </a:pPr>
            <a:r>
              <a:rPr lang="en-US" sz="1600" b="1" dirty="0"/>
              <a:t>Development Tools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Clone App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Console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Advanced Tools (Kudu)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App Service Editor (Preview)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Performance test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Resource explorer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PHP Debugging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Testing in Production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Extensions</a:t>
            </a:r>
          </a:p>
          <a:p>
            <a:pPr marL="0" indent="0">
              <a:spcBef>
                <a:spcPts val="184"/>
              </a:spcBef>
              <a:buNone/>
            </a:pPr>
            <a:r>
              <a:rPr lang="en-US" sz="1600" b="1" dirty="0"/>
              <a:t>Mobile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Easy Tables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Easy API’s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Data connections</a:t>
            </a:r>
          </a:p>
          <a:p>
            <a:pPr marL="0" indent="0">
              <a:spcBef>
                <a:spcPts val="184"/>
              </a:spcBef>
              <a:buNone/>
            </a:pPr>
            <a:r>
              <a:rPr lang="en-US" sz="1600" b="1" dirty="0"/>
              <a:t>API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API Definitions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CORS</a:t>
            </a:r>
          </a:p>
          <a:p>
            <a:pPr marL="0" indent="0">
              <a:spcBef>
                <a:spcPts val="184"/>
              </a:spcBef>
              <a:buNone/>
            </a:pPr>
            <a:endParaRPr lang="en-US" sz="1600" dirty="0"/>
          </a:p>
        </p:txBody>
      </p:sp>
      <p:sp>
        <p:nvSpPr>
          <p:cNvPr id="12" name="Content Placeholder 7"/>
          <p:cNvSpPr>
            <a:spLocks noGrp="1"/>
          </p:cNvSpPr>
          <p:nvPr>
            <p:ph sz="half" idx="4294967295"/>
          </p:nvPr>
        </p:nvSpPr>
        <p:spPr>
          <a:xfrm>
            <a:off x="9182100" y="1295400"/>
            <a:ext cx="2743200" cy="49530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spcBef>
                <a:spcPts val="184"/>
              </a:spcBef>
              <a:buNone/>
            </a:pPr>
            <a:r>
              <a:rPr lang="en-US" sz="1600" b="1" dirty="0"/>
              <a:t>Monitoring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Application Insights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Alerts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Diagnostic Logs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Log Stream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Process Explorer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Metrics per instance (Apps)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Metrics per instance (Svc)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Live HTTP Traffic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Application Events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FREB logs</a:t>
            </a:r>
          </a:p>
          <a:p>
            <a:pPr marL="0" indent="0">
              <a:spcBef>
                <a:spcPts val="184"/>
              </a:spcBef>
              <a:buNone/>
            </a:pPr>
            <a:r>
              <a:rPr lang="en-US" sz="1600" b="1" dirty="0"/>
              <a:t>Support + Troubleshooting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Resource Health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App Service Advisor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Failure History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Diagnostics as a Service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Mitigate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New Support request</a:t>
            </a:r>
          </a:p>
          <a:p>
            <a:pPr marL="0" indent="0">
              <a:spcBef>
                <a:spcPts val="184"/>
              </a:spcBef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1656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App Service Provisioning</a:t>
            </a:r>
          </a:p>
        </p:txBody>
      </p:sp>
    </p:spTree>
    <p:extLst>
      <p:ext uri="{BB962C8B-B14F-4D97-AF65-F5344CB8AC3E}">
        <p14:creationId xmlns:p14="http://schemas.microsoft.com/office/powerpoint/2010/main" val="1399984781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2B - Settings</a:t>
            </a:r>
          </a:p>
        </p:txBody>
      </p:sp>
    </p:spTree>
    <p:extLst>
      <p:ext uri="{BB962C8B-B14F-4D97-AF65-F5344CB8AC3E}">
        <p14:creationId xmlns:p14="http://schemas.microsoft.com/office/powerpoint/2010/main" val="2798029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3 - </a:t>
            </a:r>
            <a:r>
              <a:rPr lang="en-US" dirty="0" smtClean="0"/>
              <a:t>DevOps </a:t>
            </a:r>
            <a:r>
              <a:rPr lang="en-US" dirty="0"/>
              <a:t>101 with Azure and Team </a:t>
            </a:r>
            <a:r>
              <a:rPr lang="en-US" dirty="0" err="1"/>
              <a:t>Svcs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DevOps overview</a:t>
            </a:r>
          </a:p>
          <a:p>
            <a:r>
              <a:rPr lang="en-US" dirty="0"/>
              <a:t>Managing Work</a:t>
            </a:r>
          </a:p>
          <a:p>
            <a:r>
              <a:rPr lang="en-US" dirty="0"/>
              <a:t>Working with code</a:t>
            </a:r>
          </a:p>
          <a:p>
            <a:r>
              <a:rPr lang="en-US" dirty="0"/>
              <a:t>Build &amp; Test</a:t>
            </a:r>
          </a:p>
          <a:p>
            <a:r>
              <a:rPr lang="en-US" dirty="0"/>
              <a:t>Release Management</a:t>
            </a:r>
          </a:p>
          <a:p>
            <a:r>
              <a:rPr lang="en-US" dirty="0"/>
              <a:t>Extensions</a:t>
            </a:r>
          </a:p>
        </p:txBody>
      </p:sp>
    </p:spTree>
    <p:extLst>
      <p:ext uri="{BB962C8B-B14F-4D97-AF65-F5344CB8AC3E}">
        <p14:creationId xmlns:p14="http://schemas.microsoft.com/office/powerpoint/2010/main" val="306674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Web App Settings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261609" y="1219200"/>
            <a:ext cx="8669249" cy="4882421"/>
            <a:chOff x="1329864" y="1155332"/>
            <a:chExt cx="9545953" cy="566694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b="50419"/>
            <a:stretch/>
          </p:blipFill>
          <p:spPr>
            <a:xfrm>
              <a:off x="7671447" y="1180487"/>
              <a:ext cx="1571519" cy="56417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/>
            <a:srcRect t="49581" b="419"/>
            <a:stretch/>
          </p:blipFill>
          <p:spPr>
            <a:xfrm>
              <a:off x="9319166" y="1180488"/>
              <a:ext cx="1556651" cy="56417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9864" y="1155332"/>
              <a:ext cx="6313875" cy="56669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47739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600205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Frameworks</a:t>
            </a:r>
          </a:p>
          <a:p>
            <a:pPr lvl="1"/>
            <a:r>
              <a:rPr lang="en-US" sz="2400" dirty="0"/>
              <a:t>.NET Framework</a:t>
            </a:r>
          </a:p>
          <a:p>
            <a:pPr lvl="1"/>
            <a:r>
              <a:rPr lang="en-US" sz="2400" dirty="0"/>
              <a:t>PHP</a:t>
            </a:r>
          </a:p>
          <a:p>
            <a:pPr lvl="1"/>
            <a:r>
              <a:rPr lang="en-US" sz="2400" dirty="0"/>
              <a:t>Java</a:t>
            </a:r>
          </a:p>
          <a:p>
            <a:pPr lvl="1"/>
            <a:r>
              <a:rPr lang="en-US" sz="2400" dirty="0"/>
              <a:t>Python</a:t>
            </a:r>
          </a:p>
          <a:p>
            <a:r>
              <a:rPr lang="en-US" sz="3200" dirty="0"/>
              <a:t>Platform</a:t>
            </a:r>
          </a:p>
          <a:p>
            <a:pPr lvl="1"/>
            <a:r>
              <a:rPr lang="en-US" dirty="0"/>
              <a:t>32/64 bit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437" y="1408911"/>
            <a:ext cx="6030052" cy="42298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and Platform Settings</a:t>
            </a:r>
          </a:p>
        </p:txBody>
      </p:sp>
    </p:spTree>
    <p:extLst>
      <p:ext uri="{BB962C8B-B14F-4D97-AF65-F5344CB8AC3E}">
        <p14:creationId xmlns:p14="http://schemas.microsoft.com/office/powerpoint/2010/main" val="94356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371600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Web Sockets</a:t>
            </a:r>
          </a:p>
          <a:p>
            <a:pPr lvl="1"/>
            <a:r>
              <a:rPr lang="en-US" dirty="0"/>
              <a:t>Integrate real-time communication</a:t>
            </a:r>
            <a:br>
              <a:rPr lang="en-US" dirty="0"/>
            </a:br>
            <a:r>
              <a:rPr lang="en-US" dirty="0"/>
              <a:t>scenarios (i.e. chat)</a:t>
            </a:r>
          </a:p>
          <a:p>
            <a:pPr lvl="1"/>
            <a:r>
              <a:rPr lang="en-US" dirty="0" err="1"/>
              <a:t>SignalR</a:t>
            </a:r>
            <a:r>
              <a:rPr lang="en-US" dirty="0"/>
              <a:t> and Socket.io libraries</a:t>
            </a:r>
            <a:br>
              <a:rPr lang="en-US" dirty="0"/>
            </a:br>
            <a:r>
              <a:rPr lang="en-US" dirty="0"/>
              <a:t>supported</a:t>
            </a:r>
          </a:p>
          <a:p>
            <a:r>
              <a:rPr lang="en-US" dirty="0"/>
              <a:t>Always On</a:t>
            </a:r>
          </a:p>
          <a:p>
            <a:pPr lvl="1"/>
            <a:r>
              <a:rPr lang="en-US" dirty="0"/>
              <a:t>Keeps your website active (warm)</a:t>
            </a:r>
          </a:p>
          <a:p>
            <a:pPr lvl="1"/>
            <a:r>
              <a:rPr lang="en-US" dirty="0"/>
              <a:t>Standard mode websites only</a:t>
            </a:r>
          </a:p>
          <a:p>
            <a:pPr lvl="1"/>
            <a:r>
              <a:rPr lang="en-US" dirty="0"/>
              <a:t>Recommended if you have continuous web jobs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2667000"/>
            <a:ext cx="5207993" cy="14731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Sockets and Always On</a:t>
            </a:r>
          </a:p>
        </p:txBody>
      </p:sp>
    </p:spTree>
    <p:extLst>
      <p:ext uri="{BB962C8B-B14F-4D97-AF65-F5344CB8AC3E}">
        <p14:creationId xmlns:p14="http://schemas.microsoft.com/office/powerpoint/2010/main" val="125488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371600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Configuration Files</a:t>
            </a:r>
          </a:p>
          <a:p>
            <a:r>
              <a:rPr lang="en-US" dirty="0"/>
              <a:t>Traditionally application settings and connection strings are stored in </a:t>
            </a:r>
            <a:r>
              <a:rPr lang="en-US" dirty="0" err="1"/>
              <a:t>web.config</a:t>
            </a:r>
            <a:endParaRPr lang="en-US" dirty="0"/>
          </a:p>
          <a:p>
            <a:r>
              <a:rPr lang="en-US" dirty="0"/>
              <a:t>Sections (such as connection strings) of </a:t>
            </a:r>
            <a:r>
              <a:rPr lang="en-US" dirty="0" err="1"/>
              <a:t>web.config</a:t>
            </a:r>
            <a:r>
              <a:rPr lang="en-US" dirty="0"/>
              <a:t> encrypted to protect sensitive information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620" y="4125179"/>
            <a:ext cx="6864763" cy="21232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Settings and Connection Strings</a:t>
            </a:r>
          </a:p>
        </p:txBody>
      </p:sp>
    </p:spTree>
    <p:extLst>
      <p:ext uri="{BB962C8B-B14F-4D97-AF65-F5344CB8AC3E}">
        <p14:creationId xmlns:p14="http://schemas.microsoft.com/office/powerpoint/2010/main" val="102435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371600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Website Settings</a:t>
            </a:r>
          </a:p>
          <a:p>
            <a:pPr lvl="1"/>
            <a:r>
              <a:rPr lang="en-US" dirty="0"/>
              <a:t>Application settings and connection strings can also be defined in the web app settings</a:t>
            </a:r>
          </a:p>
          <a:p>
            <a:r>
              <a:rPr lang="en-US" dirty="0"/>
              <a:t>Slot Settings</a:t>
            </a:r>
          </a:p>
          <a:p>
            <a:pPr lvl="1"/>
            <a:r>
              <a:rPr lang="en-US" dirty="0"/>
              <a:t>Settings that are specific to</a:t>
            </a:r>
            <a:br>
              <a:rPr lang="en-US" dirty="0"/>
            </a:br>
            <a:r>
              <a:rPr lang="en-US" dirty="0"/>
              <a:t>a deployment slot such as</a:t>
            </a:r>
            <a:br>
              <a:rPr lang="en-US" dirty="0"/>
            </a:br>
            <a:r>
              <a:rPr lang="en-US" dirty="0"/>
              <a:t>DB connection strings or</a:t>
            </a:r>
            <a:br>
              <a:rPr lang="en-US" dirty="0"/>
            </a:br>
            <a:r>
              <a:rPr lang="en-US" dirty="0"/>
              <a:t>Azure AD settings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2895600"/>
            <a:ext cx="6534321" cy="26755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Settings and Connection Strings</a:t>
            </a:r>
          </a:p>
        </p:txBody>
      </p:sp>
    </p:spTree>
    <p:extLst>
      <p:ext uri="{BB962C8B-B14F-4D97-AF65-F5344CB8AC3E}">
        <p14:creationId xmlns:p14="http://schemas.microsoft.com/office/powerpoint/2010/main" val="266620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371600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Retrieve as Environment Variables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Retrieve as Key/Value from </a:t>
            </a:r>
            <a:r>
              <a:rPr lang="en-US" dirty="0" err="1"/>
              <a:t>ConfigurationManager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905" y="1981200"/>
            <a:ext cx="3292295" cy="13384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905" y="3429000"/>
            <a:ext cx="8711870" cy="7807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905" y="4905021"/>
            <a:ext cx="9264097" cy="7807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Settings and Connection Strings</a:t>
            </a:r>
          </a:p>
        </p:txBody>
      </p:sp>
    </p:spTree>
    <p:extLst>
      <p:ext uri="{BB962C8B-B14F-4D97-AF65-F5344CB8AC3E}">
        <p14:creationId xmlns:p14="http://schemas.microsoft.com/office/powerpoint/2010/main" val="290053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6000" dirty="0"/>
              <a:t>Application Settings</a:t>
            </a:r>
          </a:p>
        </p:txBody>
      </p:sp>
    </p:spTree>
    <p:extLst>
      <p:ext uri="{BB962C8B-B14F-4D97-AF65-F5344CB8AC3E}">
        <p14:creationId xmlns:p14="http://schemas.microsoft.com/office/powerpoint/2010/main" val="3363139655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2C - Hosting Plans </a:t>
            </a:r>
            <a:br>
              <a:rPr lang="en-US" dirty="0"/>
            </a:br>
            <a:r>
              <a:rPr lang="en-US" dirty="0"/>
              <a:t>&amp; Scale</a:t>
            </a:r>
          </a:p>
        </p:txBody>
      </p:sp>
    </p:spTree>
    <p:extLst>
      <p:ext uri="{BB962C8B-B14F-4D97-AF65-F5344CB8AC3E}">
        <p14:creationId xmlns:p14="http://schemas.microsoft.com/office/powerpoint/2010/main" val="40440691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600205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App hosting plans represent a set of features</a:t>
            </a:r>
            <a:br>
              <a:rPr lang="en-US" sz="2800" dirty="0"/>
            </a:br>
            <a:r>
              <a:rPr lang="en-US" sz="2800" dirty="0"/>
              <a:t>and capacity that you can share across your</a:t>
            </a:r>
            <a:br>
              <a:rPr lang="en-US" sz="2800" dirty="0"/>
            </a:br>
            <a:r>
              <a:rPr lang="en-US" sz="2800" dirty="0"/>
              <a:t>web apps</a:t>
            </a:r>
          </a:p>
          <a:p>
            <a:r>
              <a:rPr lang="en-US" sz="2800" dirty="0"/>
              <a:t>You can have multiple plans to support</a:t>
            </a:r>
            <a:br>
              <a:rPr lang="en-US" sz="2800" dirty="0"/>
            </a:br>
            <a:r>
              <a:rPr lang="en-US" sz="2800" dirty="0"/>
              <a:t>deployments of separate tiers of features and</a:t>
            </a:r>
            <a:br>
              <a:rPr lang="en-US" sz="2800" dirty="0"/>
            </a:br>
            <a:r>
              <a:rPr lang="en-US" sz="2800" dirty="0"/>
              <a:t>capabilities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65" y="762000"/>
            <a:ext cx="2957399" cy="52609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Hosting Plans</a:t>
            </a:r>
          </a:p>
        </p:txBody>
      </p:sp>
    </p:spTree>
    <p:extLst>
      <p:ext uri="{BB962C8B-B14F-4D97-AF65-F5344CB8AC3E}">
        <p14:creationId xmlns:p14="http://schemas.microsoft.com/office/powerpoint/2010/main" val="242778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600205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App Service Plans represent a</a:t>
            </a:r>
            <a:br>
              <a:rPr lang="en-US" sz="2800" dirty="0"/>
            </a:br>
            <a:r>
              <a:rPr lang="en-US" sz="2800" dirty="0"/>
              <a:t>set of features and capacity</a:t>
            </a:r>
            <a:br>
              <a:rPr lang="en-US" sz="2800" dirty="0"/>
            </a:br>
            <a:r>
              <a:rPr lang="en-US" sz="2800" dirty="0"/>
              <a:t>that you can share across your</a:t>
            </a:r>
            <a:br>
              <a:rPr lang="en-US" sz="2800" dirty="0"/>
            </a:br>
            <a:r>
              <a:rPr lang="en-US" sz="2800" dirty="0"/>
              <a:t>web apps</a:t>
            </a:r>
          </a:p>
          <a:p>
            <a:r>
              <a:rPr lang="en-US" sz="2800" dirty="0"/>
              <a:t>You can have multiple plans to</a:t>
            </a:r>
            <a:br>
              <a:rPr lang="en-US" sz="2800" dirty="0"/>
            </a:br>
            <a:r>
              <a:rPr lang="en-US" sz="2800" dirty="0"/>
              <a:t>support deployments of</a:t>
            </a:r>
            <a:br>
              <a:rPr lang="en-US" sz="2800" dirty="0"/>
            </a:br>
            <a:r>
              <a:rPr lang="en-US" sz="2800" dirty="0"/>
              <a:t>separate tiers of features and</a:t>
            </a:r>
            <a:br>
              <a:rPr lang="en-US" sz="2800" dirty="0"/>
            </a:br>
            <a:r>
              <a:rPr lang="en-US" sz="2800" dirty="0"/>
              <a:t>capabilities</a:t>
            </a:r>
          </a:p>
        </p:txBody>
      </p:sp>
      <p:pic>
        <p:nvPicPr>
          <p:cNvPr id="1026" name="Picture 2" descr="C:\Users\RickS\Desktop\Pictur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85" y="1600205"/>
            <a:ext cx="6171477" cy="445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Service Plans</a:t>
            </a:r>
          </a:p>
        </p:txBody>
      </p:sp>
    </p:spTree>
    <p:extLst>
      <p:ext uri="{BB962C8B-B14F-4D97-AF65-F5344CB8AC3E}">
        <p14:creationId xmlns:p14="http://schemas.microsoft.com/office/powerpoint/2010/main" val="227540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– Mobile, API, Logic &amp; </a:t>
            </a:r>
            <a:r>
              <a:rPr lang="en-US" dirty="0" err="1" smtClean="0"/>
              <a:t>Fn</a:t>
            </a:r>
            <a:r>
              <a:rPr lang="en-US" dirty="0" smtClean="0"/>
              <a:t> </a:t>
            </a:r>
            <a:r>
              <a:rPr lang="en-US" dirty="0"/>
              <a:t>Apps Deeper Dive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</a:t>
            </a:r>
            <a:r>
              <a:rPr lang="en-US" dirty="0" err="1"/>
              <a:t>WebAPI</a:t>
            </a:r>
            <a:endParaRPr lang="en-US" dirty="0"/>
          </a:p>
          <a:p>
            <a:r>
              <a:rPr lang="en-US" dirty="0"/>
              <a:t>Building API’s</a:t>
            </a:r>
          </a:p>
          <a:p>
            <a:r>
              <a:rPr lang="en-US" dirty="0"/>
              <a:t>Deployment &amp; Scale</a:t>
            </a:r>
          </a:p>
          <a:p>
            <a:r>
              <a:rPr lang="en-US" dirty="0"/>
              <a:t>API Management</a:t>
            </a:r>
          </a:p>
        </p:txBody>
      </p:sp>
    </p:spTree>
    <p:extLst>
      <p:ext uri="{BB962C8B-B14F-4D97-AF65-F5344CB8AC3E}">
        <p14:creationId xmlns:p14="http://schemas.microsoft.com/office/powerpoint/2010/main" val="354088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 bwMode="auto">
          <a:xfrm>
            <a:off x="4026208" y="1304542"/>
            <a:ext cx="3656986" cy="47999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23" tIns="45711" rIns="91423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24"/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05621" y="1295400"/>
            <a:ext cx="3580940" cy="4799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23" tIns="45711" rIns="91423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24"/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idx="1"/>
          </p:nvPr>
        </p:nvSpPr>
        <p:spPr>
          <a:xfrm>
            <a:off x="302950" y="1295400"/>
            <a:ext cx="3583611" cy="443223"/>
          </a:xfrm>
          <a:solidFill>
            <a:schemeClr val="accent1"/>
          </a:solidFill>
          <a:ln w="28575"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Shared (F1, D1)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sz="half" idx="2"/>
          </p:nvPr>
        </p:nvSpPr>
        <p:spPr>
          <a:xfrm>
            <a:off x="521360" y="2001740"/>
            <a:ext cx="3441344" cy="878898"/>
          </a:xfrm>
        </p:spPr>
        <p:txBody>
          <a:bodyPr/>
          <a:lstStyle/>
          <a:p>
            <a:pPr marL="0" indent="0">
              <a:buNone/>
            </a:pPr>
            <a:r>
              <a:rPr lang="en-US" sz="2600" b="0" dirty="0"/>
              <a:t>1 GB Storage</a:t>
            </a:r>
          </a:p>
          <a:p>
            <a:pPr marL="0" indent="0">
              <a:buNone/>
            </a:pPr>
            <a:r>
              <a:rPr lang="en-US" sz="2600" b="0" dirty="0"/>
              <a:t>Custom domains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038940" y="1295400"/>
            <a:ext cx="3644254" cy="443223"/>
          </a:xfrm>
          <a:solidFill>
            <a:srgbClr val="00B0F0"/>
          </a:solidFill>
          <a:ln w="28575"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sz="2200" b="1" dirty="0">
                <a:solidFill>
                  <a:schemeClr val="bg1"/>
                </a:solidFill>
              </a:rPr>
              <a:t>Basic (B1, B2, B3)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7835572" y="1304542"/>
            <a:ext cx="3833353" cy="47999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23" tIns="45711" rIns="91423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24"/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2" name="Text Placeholder 10"/>
          <p:cNvSpPr txBox="1">
            <a:spLocks/>
          </p:cNvSpPr>
          <p:nvPr/>
        </p:nvSpPr>
        <p:spPr>
          <a:xfrm>
            <a:off x="4115082" y="1914304"/>
            <a:ext cx="3656986" cy="1362296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2600" dirty="0"/>
              <a:t>10 GB Storage</a:t>
            </a:r>
          </a:p>
          <a:p>
            <a:pPr marL="0" indent="0">
              <a:buFont typeface="Arial" charset="0"/>
              <a:buNone/>
            </a:pPr>
            <a:r>
              <a:rPr lang="en-US" sz="2600" dirty="0"/>
              <a:t>Custom domains</a:t>
            </a:r>
          </a:p>
          <a:p>
            <a:pPr marL="0" indent="0">
              <a:buFont typeface="Arial" charset="0"/>
              <a:buNone/>
            </a:pPr>
            <a:r>
              <a:rPr lang="en-US" sz="2600" dirty="0"/>
              <a:t>Scale up to 3 instances</a:t>
            </a:r>
          </a:p>
        </p:txBody>
      </p:sp>
      <p:sp>
        <p:nvSpPr>
          <p:cNvPr id="23" name="Text Placeholder 11"/>
          <p:cNvSpPr txBox="1">
            <a:spLocks/>
          </p:cNvSpPr>
          <p:nvPr/>
        </p:nvSpPr>
        <p:spPr>
          <a:xfrm>
            <a:off x="7832900" y="1295400"/>
            <a:ext cx="3836024" cy="443223"/>
          </a:xfrm>
          <a:prstGeom prst="rect">
            <a:avLst/>
          </a:prstGeom>
          <a:solidFill>
            <a:schemeClr val="tx2"/>
          </a:solidFill>
          <a:ln w="28575">
            <a:solidFill>
              <a:schemeClr val="tx1"/>
            </a:solidFill>
          </a:ln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solidFill>
                  <a:schemeClr val="bg1"/>
                </a:solidFill>
              </a:rPr>
              <a:t>Standard &amp; Premium</a:t>
            </a:r>
          </a:p>
        </p:txBody>
      </p:sp>
      <p:sp>
        <p:nvSpPr>
          <p:cNvPr id="24" name="Text Placeholder 12"/>
          <p:cNvSpPr txBox="1">
            <a:spLocks/>
          </p:cNvSpPr>
          <p:nvPr/>
        </p:nvSpPr>
        <p:spPr>
          <a:xfrm>
            <a:off x="8001000" y="1917910"/>
            <a:ext cx="3744476" cy="3295885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2600" dirty="0"/>
              <a:t>+ More Storage</a:t>
            </a:r>
          </a:p>
          <a:p>
            <a:pPr marL="0" indent="0">
              <a:buFont typeface="Arial" charset="0"/>
              <a:buNone/>
            </a:pPr>
            <a:r>
              <a:rPr lang="en-US" sz="2600" dirty="0"/>
              <a:t>Custom domains</a:t>
            </a:r>
          </a:p>
          <a:p>
            <a:pPr marL="0" indent="0">
              <a:buFont typeface="Arial" charset="0"/>
              <a:buNone/>
            </a:pPr>
            <a:r>
              <a:rPr lang="en-US" sz="2600" dirty="0"/>
              <a:t>SSL</a:t>
            </a:r>
          </a:p>
          <a:p>
            <a:pPr marL="0" indent="0">
              <a:buFont typeface="Arial" charset="0"/>
              <a:buNone/>
            </a:pPr>
            <a:r>
              <a:rPr lang="en-US" sz="2600" dirty="0"/>
              <a:t>Auto Scale up to 10</a:t>
            </a:r>
          </a:p>
          <a:p>
            <a:pPr marL="0" indent="0">
              <a:buFont typeface="Arial" charset="0"/>
              <a:buNone/>
            </a:pPr>
            <a:r>
              <a:rPr lang="en-US" sz="2600" dirty="0"/>
              <a:t>Backups</a:t>
            </a:r>
          </a:p>
          <a:p>
            <a:pPr marL="0" indent="0">
              <a:buFont typeface="Arial" charset="0"/>
              <a:buNone/>
            </a:pPr>
            <a:r>
              <a:rPr lang="en-US" sz="2600" dirty="0"/>
              <a:t>Deployment Slots</a:t>
            </a:r>
          </a:p>
          <a:p>
            <a:pPr marL="0" indent="0">
              <a:buFont typeface="Arial" charset="0"/>
              <a:buNone/>
            </a:pPr>
            <a:r>
              <a:rPr lang="en-US" sz="2600" dirty="0"/>
              <a:t>Traffic Manager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Plan Categories</a:t>
            </a:r>
          </a:p>
        </p:txBody>
      </p:sp>
    </p:spTree>
    <p:extLst>
      <p:ext uri="{BB962C8B-B14F-4D97-AF65-F5344CB8AC3E}">
        <p14:creationId xmlns:p14="http://schemas.microsoft.com/office/powerpoint/2010/main" val="1657483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2586509" y="3127466"/>
            <a:ext cx="687391" cy="397190"/>
            <a:chOff x="2133637" y="3275415"/>
            <a:chExt cx="701357" cy="405260"/>
          </a:xfrm>
        </p:grpSpPr>
        <p:grpSp>
          <p:nvGrpSpPr>
            <p:cNvPr id="25" name="Group 24"/>
            <p:cNvGrpSpPr/>
            <p:nvPr/>
          </p:nvGrpSpPr>
          <p:grpSpPr>
            <a:xfrm>
              <a:off x="2133637" y="3275415"/>
              <a:ext cx="628918" cy="386314"/>
              <a:chOff x="685355" y="4026395"/>
              <a:chExt cx="931089" cy="540794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5355" y="4026395"/>
                <a:ext cx="516507" cy="5407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" name="Picture 4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8923" y="4029533"/>
                <a:ext cx="527521" cy="330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26" name="Straight Arrow Connector 25"/>
            <p:cNvCxnSpPr/>
            <p:nvPr/>
          </p:nvCxnSpPr>
          <p:spPr>
            <a:xfrm>
              <a:off x="2159169" y="3680675"/>
              <a:ext cx="675825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BAD80A"/>
              </a:solidFill>
              <a:prstDash val="solid"/>
              <a:tailEnd type="triangle"/>
            </a:ln>
            <a:effectLst/>
          </p:spPr>
        </p:cxnSp>
      </p:grpSp>
      <p:grpSp>
        <p:nvGrpSpPr>
          <p:cNvPr id="29" name="Group 28"/>
          <p:cNvGrpSpPr/>
          <p:nvPr/>
        </p:nvGrpSpPr>
        <p:grpSpPr>
          <a:xfrm>
            <a:off x="4105297" y="1177118"/>
            <a:ext cx="1364883" cy="1005524"/>
            <a:chOff x="3941364" y="2200563"/>
            <a:chExt cx="1392615" cy="1025954"/>
          </a:xfrm>
        </p:grpSpPr>
        <p:pic>
          <p:nvPicPr>
            <p:cNvPr id="3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9457" y="2200563"/>
              <a:ext cx="496424" cy="656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Rectangle 30"/>
            <p:cNvSpPr/>
            <p:nvPr/>
          </p:nvSpPr>
          <p:spPr bwMode="auto">
            <a:xfrm>
              <a:off x="3941364" y="2857186"/>
              <a:ext cx="1392615" cy="3693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4810" tIns="44808" rIns="44810" bIns="44808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65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cs typeface="Segoe UI" panose="020B0502040204020203" pitchFamily="34" charset="0"/>
                </a:rPr>
                <a:t>IIS ARR (LB)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126412" y="2947204"/>
            <a:ext cx="970544" cy="1139060"/>
            <a:chOff x="2744722" y="3499729"/>
            <a:chExt cx="990263" cy="1162203"/>
          </a:xfrm>
        </p:grpSpPr>
        <p:pic>
          <p:nvPicPr>
            <p:cNvPr id="33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2853298" y="3628316"/>
              <a:ext cx="773112" cy="515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Rectangle 33"/>
            <p:cNvSpPr/>
            <p:nvPr/>
          </p:nvSpPr>
          <p:spPr bwMode="auto">
            <a:xfrm>
              <a:off x="2744722" y="4292601"/>
              <a:ext cx="990263" cy="3693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4810" tIns="44808" rIns="44810" bIns="44808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65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</a:rPr>
                <a:t>Azure LB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123606" y="3987519"/>
            <a:ext cx="1314368" cy="1253626"/>
            <a:chOff x="3966626" y="5171709"/>
            <a:chExt cx="1341073" cy="1279097"/>
          </a:xfrm>
        </p:grpSpPr>
        <p:pic>
          <p:nvPicPr>
            <p:cNvPr id="36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4687" y="5171709"/>
              <a:ext cx="619125" cy="62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Rectangle 36"/>
            <p:cNvSpPr/>
            <p:nvPr/>
          </p:nvSpPr>
          <p:spPr bwMode="auto">
            <a:xfrm>
              <a:off x="3966626" y="5804479"/>
              <a:ext cx="1341073" cy="64632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4810" tIns="44808" rIns="44810" bIns="44808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65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</a:rPr>
                <a:t>Deployment</a:t>
              </a:r>
            </a:p>
            <a:p>
              <a:pPr algn="ctr" defTabSz="671865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</a:rPr>
                <a:t>Servers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241314" y="5386539"/>
            <a:ext cx="1092845" cy="952318"/>
            <a:chOff x="4086722" y="5689033"/>
            <a:chExt cx="1115049" cy="971667"/>
          </a:xfrm>
        </p:grpSpPr>
        <p:sp>
          <p:nvSpPr>
            <p:cNvPr id="39" name="Rectangle 38"/>
            <p:cNvSpPr/>
            <p:nvPr/>
          </p:nvSpPr>
          <p:spPr bwMode="auto">
            <a:xfrm>
              <a:off x="4086722" y="6291372"/>
              <a:ext cx="1115049" cy="3693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4810" tIns="44808" rIns="44810" bIns="44808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65">
                <a:defRPr/>
              </a:pPr>
              <a:r>
                <a:rPr lang="en-US" sz="1764" kern="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</a:rPr>
                <a:t>Mgmt</a:t>
              </a: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</a:rPr>
                <a:t> API</a:t>
              </a:r>
            </a:p>
          </p:txBody>
        </p:sp>
        <p:pic>
          <p:nvPicPr>
            <p:cNvPr id="40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7597" y="5689033"/>
              <a:ext cx="619125" cy="62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" name="Group 40"/>
          <p:cNvGrpSpPr/>
          <p:nvPr/>
        </p:nvGrpSpPr>
        <p:grpSpPr>
          <a:xfrm>
            <a:off x="6348319" y="1016440"/>
            <a:ext cx="3216791" cy="4067439"/>
            <a:chOff x="6400270" y="1349040"/>
            <a:chExt cx="3282149" cy="4150080"/>
          </a:xfrm>
        </p:grpSpPr>
        <p:sp>
          <p:nvSpPr>
            <p:cNvPr id="42" name="Rectangle 41"/>
            <p:cNvSpPr/>
            <p:nvPr/>
          </p:nvSpPr>
          <p:spPr bwMode="auto">
            <a:xfrm>
              <a:off x="6400270" y="1349040"/>
              <a:ext cx="3172366" cy="4150080"/>
            </a:xfrm>
            <a:prstGeom prst="rect">
              <a:avLst/>
            </a:prstGeom>
            <a:noFill/>
            <a:ln w="47625">
              <a:solidFill>
                <a:srgbClr val="00BCF2"/>
              </a:solidFill>
              <a:prstDash val="solid"/>
              <a:headEnd type="none" w="med" len="med"/>
              <a:tailEnd type="none" w="med" len="med"/>
            </a:ln>
            <a:effectLst>
              <a:innerShdw blurRad="127000" dir="11220000">
                <a:prstClr val="black">
                  <a:alpha val="50000"/>
                </a:prstClr>
              </a:inn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matte"/>
          </p:spPr>
          <p:txBody>
            <a:bodyPr vert="horz" wrap="square" lIns="33603" tIns="33602" rIns="33603" bIns="33602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71865">
                <a:defRPr/>
              </a:pPr>
              <a:endParaRPr lang="en-US" sz="2058" kern="0" spc="-37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95959">
                    <a:alpha val="99000"/>
                  </a:srgbClr>
                </a:solidFill>
              </a:endParaRPr>
            </a:p>
          </p:txBody>
        </p:sp>
        <p:pic>
          <p:nvPicPr>
            <p:cNvPr id="43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3432" y="1535983"/>
              <a:ext cx="619125" cy="62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Rectangle 43"/>
            <p:cNvSpPr/>
            <p:nvPr/>
          </p:nvSpPr>
          <p:spPr bwMode="auto">
            <a:xfrm>
              <a:off x="6407339" y="2834299"/>
              <a:ext cx="847970" cy="6463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4810" tIns="44808" rIns="44810" bIns="44808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65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</a:rPr>
                <a:t>Web </a:t>
              </a:r>
            </a:p>
            <a:p>
              <a:pPr algn="ctr" defTabSz="671865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</a:rPr>
                <a:t>Servers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7501153" y="1524595"/>
              <a:ext cx="2181266" cy="646328"/>
              <a:chOff x="7681261" y="1695329"/>
              <a:chExt cx="2181266" cy="646328"/>
            </a:xfrm>
          </p:grpSpPr>
          <p:pic>
            <p:nvPicPr>
              <p:cNvPr id="60" name="Picture 11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8955" y="1754373"/>
                <a:ext cx="561975" cy="557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1" name="Rectangle 60"/>
              <p:cNvSpPr/>
              <p:nvPr/>
            </p:nvSpPr>
            <p:spPr bwMode="auto">
              <a:xfrm>
                <a:off x="7942308" y="1695329"/>
                <a:ext cx="1920219" cy="646327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44810" tIns="44808" rIns="44810" bIns="44808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671865">
                  <a:defRPr/>
                </a:pPr>
                <a:r>
                  <a:rPr lang="en-US" sz="1764" kern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505050">
                        <a:lumMod val="50000"/>
                        <a:alpha val="99000"/>
                      </a:srgbClr>
                    </a:solidFill>
                  </a:rPr>
                  <a:t>Web App (w3wp.exe)</a:t>
                </a:r>
              </a:p>
            </p:txBody>
          </p:sp>
          <p:sp>
            <p:nvSpPr>
              <p:cNvPr id="62" name="Rectangle 61"/>
              <p:cNvSpPr/>
              <p:nvPr/>
            </p:nvSpPr>
            <p:spPr bwMode="auto">
              <a:xfrm>
                <a:off x="7681261" y="1695329"/>
                <a:ext cx="1920219" cy="646328"/>
              </a:xfrm>
              <a:prstGeom prst="rect">
                <a:avLst/>
              </a:prstGeom>
              <a:noFill/>
              <a:ln w="47625">
                <a:solidFill>
                  <a:srgbClr val="58595B"/>
                </a:solidFill>
                <a:prstDash val="solid"/>
                <a:headEnd type="none" w="med" len="med"/>
                <a:tailEnd type="none" w="med" len="med"/>
              </a:ln>
              <a:effectLst>
                <a:innerShdw blurRad="127000" dir="11220000">
                  <a:prstClr val="black">
                    <a:alpha val="50000"/>
                  </a:prstClr>
                </a:inn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matte"/>
            </p:spPr>
            <p:txBody>
              <a:bodyPr vert="horz" wrap="square" lIns="33603" tIns="33602" rIns="33603" bIns="33602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671865">
                  <a:defRPr/>
                </a:pPr>
                <a:endParaRPr lang="en-US" sz="2058" kern="0" spc="-37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95959">
                      <a:alpha val="99000"/>
                    </a:srgbClr>
                  </a:solidFill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7482741" y="2375807"/>
              <a:ext cx="2181266" cy="646328"/>
              <a:chOff x="7681261" y="1695329"/>
              <a:chExt cx="2181266" cy="646328"/>
            </a:xfrm>
          </p:grpSpPr>
          <p:pic>
            <p:nvPicPr>
              <p:cNvPr id="57" name="Picture 11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8955" y="1754373"/>
                <a:ext cx="561975" cy="557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8" name="Rectangle 57"/>
              <p:cNvSpPr/>
              <p:nvPr/>
            </p:nvSpPr>
            <p:spPr bwMode="auto">
              <a:xfrm>
                <a:off x="7942308" y="1695329"/>
                <a:ext cx="1920219" cy="646327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44810" tIns="44808" rIns="44810" bIns="44808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671865">
                  <a:defRPr/>
                </a:pPr>
                <a:r>
                  <a:rPr lang="en-US" sz="1764" kern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505050">
                        <a:lumMod val="50000"/>
                        <a:alpha val="99000"/>
                      </a:srgbClr>
                    </a:solidFill>
                  </a:rPr>
                  <a:t>Web App (w3wp.exe)</a:t>
                </a:r>
              </a:p>
            </p:txBody>
          </p:sp>
          <p:sp>
            <p:nvSpPr>
              <p:cNvPr id="59" name="Rectangle 58"/>
              <p:cNvSpPr/>
              <p:nvPr/>
            </p:nvSpPr>
            <p:spPr bwMode="auto">
              <a:xfrm>
                <a:off x="7681261" y="1695329"/>
                <a:ext cx="1920219" cy="646328"/>
              </a:xfrm>
              <a:prstGeom prst="rect">
                <a:avLst/>
              </a:prstGeom>
              <a:noFill/>
              <a:ln w="47625">
                <a:solidFill>
                  <a:srgbClr val="58595B"/>
                </a:solidFill>
                <a:prstDash val="solid"/>
                <a:headEnd type="none" w="med" len="med"/>
                <a:tailEnd type="none" w="med" len="med"/>
              </a:ln>
              <a:effectLst>
                <a:innerShdw blurRad="127000" dir="11220000">
                  <a:prstClr val="black">
                    <a:alpha val="50000"/>
                  </a:prstClr>
                </a:inn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matte"/>
            </p:spPr>
            <p:txBody>
              <a:bodyPr vert="horz" wrap="square" lIns="33603" tIns="33602" rIns="33603" bIns="33602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671865">
                  <a:defRPr/>
                </a:pPr>
                <a:endParaRPr lang="en-US" sz="2058" kern="0" spc="-37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95959">
                      <a:alpha val="99000"/>
                    </a:srgbClr>
                  </a:solidFill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7501153" y="3784218"/>
              <a:ext cx="2181266" cy="646328"/>
              <a:chOff x="7681261" y="1695329"/>
              <a:chExt cx="2181266" cy="646328"/>
            </a:xfrm>
          </p:grpSpPr>
          <p:pic>
            <p:nvPicPr>
              <p:cNvPr id="54" name="Picture 11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8955" y="1754373"/>
                <a:ext cx="561975" cy="557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5" name="Rectangle 54"/>
              <p:cNvSpPr/>
              <p:nvPr/>
            </p:nvSpPr>
            <p:spPr bwMode="auto">
              <a:xfrm>
                <a:off x="7942308" y="1695329"/>
                <a:ext cx="1920219" cy="646327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44810" tIns="44808" rIns="44810" bIns="44808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671865">
                  <a:defRPr/>
                </a:pPr>
                <a:r>
                  <a:rPr lang="en-US" sz="1764" kern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505050">
                        <a:lumMod val="50000"/>
                        <a:alpha val="99000"/>
                      </a:srgbClr>
                    </a:solidFill>
                  </a:rPr>
                  <a:t>Web App (w3wp.exe)</a:t>
                </a:r>
              </a:p>
            </p:txBody>
          </p:sp>
          <p:sp>
            <p:nvSpPr>
              <p:cNvPr id="56" name="Rectangle 55"/>
              <p:cNvSpPr/>
              <p:nvPr/>
            </p:nvSpPr>
            <p:spPr bwMode="auto">
              <a:xfrm>
                <a:off x="7681261" y="1695329"/>
                <a:ext cx="1920219" cy="646328"/>
              </a:xfrm>
              <a:prstGeom prst="rect">
                <a:avLst/>
              </a:prstGeom>
              <a:noFill/>
              <a:ln w="47625">
                <a:solidFill>
                  <a:srgbClr val="58595B"/>
                </a:solidFill>
                <a:prstDash val="solid"/>
                <a:headEnd type="none" w="med" len="med"/>
                <a:tailEnd type="none" w="med" len="med"/>
              </a:ln>
              <a:effectLst>
                <a:innerShdw blurRad="127000" dir="11220000">
                  <a:prstClr val="black">
                    <a:alpha val="50000"/>
                  </a:prstClr>
                </a:inn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matte"/>
            </p:spPr>
            <p:txBody>
              <a:bodyPr vert="horz" wrap="square" lIns="33603" tIns="33602" rIns="33603" bIns="33602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671865">
                  <a:defRPr/>
                </a:pPr>
                <a:endParaRPr lang="en-US" sz="2058" kern="0" spc="-37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95959">
                      <a:alpha val="99000"/>
                    </a:srgbClr>
                  </a:solidFill>
                </a:endParaRPr>
              </a:p>
            </p:txBody>
          </p:sp>
        </p:grpSp>
        <p:cxnSp>
          <p:nvCxnSpPr>
            <p:cNvPr id="48" name="Straight Connector 47"/>
            <p:cNvCxnSpPr>
              <a:endCxn id="56" idx="0"/>
            </p:cNvCxnSpPr>
            <p:nvPr/>
          </p:nvCxnSpPr>
          <p:spPr>
            <a:xfrm>
              <a:off x="8461262" y="3056797"/>
              <a:ext cx="1" cy="727421"/>
            </a:xfrm>
            <a:prstGeom prst="line">
              <a:avLst/>
            </a:prstGeom>
            <a:noFill/>
            <a:ln w="38100" cap="flat" cmpd="sng" algn="ctr">
              <a:solidFill>
                <a:srgbClr val="58595B"/>
              </a:solidFill>
              <a:prstDash val="sysDot"/>
            </a:ln>
            <a:effectLst/>
          </p:spPr>
        </p:cxnSp>
        <p:pic>
          <p:nvPicPr>
            <p:cNvPr id="49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3432" y="2187448"/>
              <a:ext cx="619125" cy="62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0" name="Straight Connector 49"/>
            <p:cNvCxnSpPr>
              <a:stCxn id="43" idx="3"/>
              <a:endCxn id="62" idx="1"/>
            </p:cNvCxnSpPr>
            <p:nvPr/>
          </p:nvCxnSpPr>
          <p:spPr>
            <a:xfrm flipV="1">
              <a:off x="7142557" y="1847759"/>
              <a:ext cx="358596" cy="2549"/>
            </a:xfrm>
            <a:prstGeom prst="line">
              <a:avLst/>
            </a:prstGeom>
            <a:noFill/>
            <a:ln w="38100" cap="flat" cmpd="sng" algn="ctr">
              <a:solidFill>
                <a:srgbClr val="58595B"/>
              </a:solidFill>
              <a:prstDash val="sysDot"/>
            </a:ln>
            <a:effectLst/>
          </p:spPr>
        </p:cxnSp>
        <p:grpSp>
          <p:nvGrpSpPr>
            <p:cNvPr id="51" name="Group 50"/>
            <p:cNvGrpSpPr/>
            <p:nvPr/>
          </p:nvGrpSpPr>
          <p:grpSpPr>
            <a:xfrm>
              <a:off x="6523432" y="4579826"/>
              <a:ext cx="1201044" cy="783061"/>
              <a:chOff x="6626298" y="4731729"/>
              <a:chExt cx="1201044" cy="783061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6626298" y="4731729"/>
                <a:ext cx="1196951" cy="325257"/>
              </a:xfrm>
              <a:prstGeom prst="rect">
                <a:avLst/>
              </a:prstGeom>
              <a:solidFill>
                <a:srgbClr val="0D538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896203">
                  <a:defRPr/>
                </a:pPr>
                <a:r>
                  <a:rPr lang="en-US" sz="1764" kern="0" dirty="0">
                    <a:solidFill>
                      <a:prstClr val="white"/>
                    </a:solidFill>
                    <a:cs typeface="Segoe UI" panose="020B0502040204020203" pitchFamily="34" charset="0"/>
                  </a:rPr>
                  <a:t>Metering</a:t>
                </a: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6630391" y="5189533"/>
                <a:ext cx="1196951" cy="325257"/>
              </a:xfrm>
              <a:prstGeom prst="rect">
                <a:avLst/>
              </a:prstGeom>
              <a:solidFill>
                <a:srgbClr val="0D538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896203">
                  <a:defRPr/>
                </a:pPr>
                <a:r>
                  <a:rPr lang="en-US" sz="1764" kern="0" dirty="0">
                    <a:solidFill>
                      <a:prstClr val="white"/>
                    </a:solidFill>
                    <a:cs typeface="Segoe UI" panose="020B0502040204020203" pitchFamily="34" charset="0"/>
                  </a:rPr>
                  <a:t>DWAS</a:t>
                </a:r>
              </a:p>
            </p:txBody>
          </p:sp>
        </p:grpSp>
      </p:grpSp>
      <p:grpSp>
        <p:nvGrpSpPr>
          <p:cNvPr id="63" name="Group 62"/>
          <p:cNvGrpSpPr/>
          <p:nvPr/>
        </p:nvGrpSpPr>
        <p:grpSpPr>
          <a:xfrm>
            <a:off x="6355451" y="5359870"/>
            <a:ext cx="3109194" cy="737679"/>
            <a:chOff x="6243815" y="5538705"/>
            <a:chExt cx="3172366" cy="752667"/>
          </a:xfrm>
        </p:grpSpPr>
        <p:sp>
          <p:nvSpPr>
            <p:cNvPr id="64" name="Rectangle 63"/>
            <p:cNvSpPr/>
            <p:nvPr/>
          </p:nvSpPr>
          <p:spPr bwMode="auto">
            <a:xfrm>
              <a:off x="6947591" y="5721988"/>
              <a:ext cx="2242005" cy="3693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44810" tIns="44808" rIns="44810" bIns="44808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65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</a:rPr>
                <a:t>Storage Controller</a:t>
              </a:r>
            </a:p>
          </p:txBody>
        </p:sp>
        <p:pic>
          <p:nvPicPr>
            <p:cNvPr id="65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8167" y="5594876"/>
              <a:ext cx="619125" cy="62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Rectangle 65"/>
            <p:cNvSpPr/>
            <p:nvPr/>
          </p:nvSpPr>
          <p:spPr bwMode="auto">
            <a:xfrm>
              <a:off x="6243815" y="5538705"/>
              <a:ext cx="3172366" cy="752667"/>
            </a:xfrm>
            <a:prstGeom prst="rect">
              <a:avLst/>
            </a:prstGeom>
            <a:noFill/>
            <a:ln w="47625">
              <a:solidFill>
                <a:srgbClr val="00BCF2"/>
              </a:solidFill>
              <a:prstDash val="solid"/>
              <a:headEnd type="none" w="med" len="med"/>
              <a:tailEnd type="none" w="med" len="med"/>
            </a:ln>
            <a:effectLst>
              <a:innerShdw blurRad="127000" dir="11220000">
                <a:prstClr val="black">
                  <a:alpha val="50000"/>
                </a:prstClr>
              </a:inn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matte"/>
          </p:spPr>
          <p:txBody>
            <a:bodyPr vert="horz" wrap="square" lIns="33603" tIns="33602" rIns="33603" bIns="33602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71865">
                <a:defRPr/>
              </a:pPr>
              <a:endParaRPr lang="en-US" sz="2058" kern="0" spc="-37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95959">
                    <a:alpha val="99000"/>
                  </a:srgb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10099340" y="5419650"/>
            <a:ext cx="1256489" cy="963652"/>
            <a:chOff x="10072267" y="5660278"/>
            <a:chExt cx="1282018" cy="983231"/>
          </a:xfrm>
        </p:grpSpPr>
        <p:pic>
          <p:nvPicPr>
            <p:cNvPr id="68" name="Picture 6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69863" y="5660278"/>
              <a:ext cx="487362" cy="649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" name="Rectangle 68"/>
            <p:cNvSpPr/>
            <p:nvPr/>
          </p:nvSpPr>
          <p:spPr bwMode="auto">
            <a:xfrm>
              <a:off x="10072267" y="6274181"/>
              <a:ext cx="1282018" cy="3693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4810" tIns="44808" rIns="44810" bIns="44808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65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</a:rPr>
                <a:t>Cloud Drive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10103162" y="1017317"/>
            <a:ext cx="1822178" cy="1454807"/>
            <a:chOff x="10241553" y="1258748"/>
            <a:chExt cx="1859201" cy="1484365"/>
          </a:xfrm>
        </p:grpSpPr>
        <p:pic>
          <p:nvPicPr>
            <p:cNvPr id="71" name="Picture 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743" y="1312470"/>
              <a:ext cx="554038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" name="Rectangle 71"/>
            <p:cNvSpPr/>
            <p:nvPr/>
          </p:nvSpPr>
          <p:spPr bwMode="auto">
            <a:xfrm>
              <a:off x="10241553" y="1258748"/>
              <a:ext cx="1859201" cy="1484365"/>
            </a:xfrm>
            <a:prstGeom prst="rect">
              <a:avLst/>
            </a:prstGeom>
            <a:noFill/>
            <a:ln w="47625">
              <a:solidFill>
                <a:srgbClr val="00BCF2"/>
              </a:solidFill>
              <a:prstDash val="solid"/>
              <a:headEnd type="none" w="med" len="med"/>
              <a:tailEnd type="none" w="med" len="med"/>
            </a:ln>
            <a:effectLst>
              <a:innerShdw blurRad="127000" dir="11220000">
                <a:prstClr val="black">
                  <a:alpha val="50000"/>
                </a:prstClr>
              </a:inn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matte"/>
          </p:spPr>
          <p:txBody>
            <a:bodyPr vert="horz" wrap="square" lIns="33603" tIns="33602" rIns="33603" bIns="33602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71865">
                <a:defRPr/>
              </a:pPr>
              <a:endParaRPr lang="en-US" sz="2058" kern="0" spc="-37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95959">
                    <a:alpha val="99000"/>
                  </a:srgbClr>
                </a:solidFill>
              </a:endParaRPr>
            </a:p>
          </p:txBody>
        </p:sp>
        <p:pic>
          <p:nvPicPr>
            <p:cNvPr id="73" name="Picture 1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1699" y="2144679"/>
              <a:ext cx="407987" cy="531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Rectangle 73"/>
            <p:cNvSpPr/>
            <p:nvPr/>
          </p:nvSpPr>
          <p:spPr bwMode="auto">
            <a:xfrm>
              <a:off x="10703134" y="2225921"/>
              <a:ext cx="818494" cy="3693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4810" tIns="44808" rIns="44810" bIns="44808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65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cs typeface="Segoe UI" panose="020B0502040204020203" pitchFamily="34" charset="0"/>
                </a:rPr>
                <a:t>MySQL</a:t>
              </a: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10891781" y="1324901"/>
              <a:ext cx="1035091" cy="64632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4810" tIns="44808" rIns="44810" bIns="44808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65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cs typeface="Segoe UI" panose="020B0502040204020203" pitchFamily="34" charset="0"/>
                </a:rPr>
                <a:t>SQL </a:t>
              </a:r>
            </a:p>
            <a:p>
              <a:pPr algn="ctr" defTabSz="671865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cs typeface="Segoe UI" panose="020B0502040204020203" pitchFamily="34" charset="0"/>
                </a:rPr>
                <a:t>Database</a:t>
              </a:r>
            </a:p>
          </p:txBody>
        </p:sp>
        <p:cxnSp>
          <p:nvCxnSpPr>
            <p:cNvPr id="76" name="Straight Connector 75"/>
            <p:cNvCxnSpPr/>
            <p:nvPr/>
          </p:nvCxnSpPr>
          <p:spPr>
            <a:xfrm flipH="1">
              <a:off x="10433701" y="2050711"/>
              <a:ext cx="1474904" cy="0"/>
            </a:xfrm>
            <a:prstGeom prst="line">
              <a:avLst/>
            </a:prstGeom>
            <a:noFill/>
            <a:ln w="38100" cap="flat" cmpd="sng" algn="ctr">
              <a:solidFill>
                <a:srgbClr val="58595B"/>
              </a:solidFill>
              <a:prstDash val="sysDot"/>
            </a:ln>
            <a:effectLst/>
          </p:spPr>
        </p:cxnSp>
      </p:grpSp>
      <p:cxnSp>
        <p:nvCxnSpPr>
          <p:cNvPr id="77" name="Straight Arrow Connector 76"/>
          <p:cNvCxnSpPr>
            <a:stCxn id="30" idx="3"/>
            <a:endCxn id="43" idx="1"/>
          </p:cNvCxnSpPr>
          <p:nvPr/>
        </p:nvCxnSpPr>
        <p:spPr>
          <a:xfrm>
            <a:off x="5031005" y="1498893"/>
            <a:ext cx="1438023" cy="8833"/>
          </a:xfrm>
          <a:prstGeom prst="straightConnector1">
            <a:avLst/>
          </a:prstGeom>
          <a:noFill/>
          <a:ln w="38100" cap="flat" cmpd="sng" algn="ctr">
            <a:solidFill>
              <a:srgbClr val="BAD80A"/>
            </a:solidFill>
            <a:prstDash val="solid"/>
            <a:tailEnd type="triangle"/>
          </a:ln>
          <a:effectLst/>
        </p:spPr>
      </p:cxnSp>
      <p:cxnSp>
        <p:nvCxnSpPr>
          <p:cNvPr id="78" name="Elbow Connector 77"/>
          <p:cNvCxnSpPr>
            <a:stCxn id="33" idx="3"/>
            <a:endCxn id="30" idx="1"/>
          </p:cNvCxnSpPr>
          <p:nvPr/>
        </p:nvCxnSpPr>
        <p:spPr>
          <a:xfrm rot="5400000" flipH="1" flipV="1">
            <a:off x="3353918" y="1756659"/>
            <a:ext cx="1448312" cy="932783"/>
          </a:xfrm>
          <a:prstGeom prst="bentConnector2">
            <a:avLst/>
          </a:prstGeom>
          <a:noFill/>
          <a:ln w="38100" cap="flat" cmpd="sng" algn="ctr">
            <a:solidFill>
              <a:srgbClr val="BAD80A"/>
            </a:solidFill>
            <a:prstDash val="solid"/>
            <a:tailEnd type="triangle"/>
          </a:ln>
          <a:effectLst/>
        </p:spPr>
      </p:cxnSp>
      <p:cxnSp>
        <p:nvCxnSpPr>
          <p:cNvPr id="79" name="Straight Arrow Connector 78"/>
          <p:cNvCxnSpPr>
            <a:stCxn id="49" idx="3"/>
          </p:cNvCxnSpPr>
          <p:nvPr/>
        </p:nvCxnSpPr>
        <p:spPr>
          <a:xfrm>
            <a:off x="7075825" y="2146217"/>
            <a:ext cx="311761" cy="0"/>
          </a:xfrm>
          <a:prstGeom prst="straightConnector1">
            <a:avLst/>
          </a:prstGeom>
          <a:noFill/>
          <a:ln w="38100" cap="flat" cmpd="sng" algn="ctr">
            <a:solidFill>
              <a:srgbClr val="BAD80A"/>
            </a:solidFill>
            <a:prstDash val="solid"/>
            <a:tailEnd type="triangle"/>
          </a:ln>
          <a:effectLst/>
        </p:spPr>
      </p:cxnSp>
      <p:cxnSp>
        <p:nvCxnSpPr>
          <p:cNvPr id="80" name="Straight Arrow Connector 79"/>
          <p:cNvCxnSpPr>
            <a:stCxn id="91" idx="2"/>
            <a:endCxn id="36" idx="0"/>
          </p:cNvCxnSpPr>
          <p:nvPr/>
        </p:nvCxnSpPr>
        <p:spPr>
          <a:xfrm>
            <a:off x="4780792" y="3516734"/>
            <a:ext cx="6945" cy="470785"/>
          </a:xfrm>
          <a:prstGeom prst="straightConnector1">
            <a:avLst/>
          </a:prstGeom>
          <a:noFill/>
          <a:ln w="38100" cap="flat" cmpd="sng" algn="ctr">
            <a:solidFill>
              <a:srgbClr val="58595B"/>
            </a:solidFill>
            <a:prstDash val="solid"/>
            <a:tailEnd type="triangle"/>
          </a:ln>
          <a:effectLst/>
        </p:spPr>
      </p:cxnSp>
      <p:cxnSp>
        <p:nvCxnSpPr>
          <p:cNvPr id="81" name="Straight Arrow Connector 80"/>
          <p:cNvCxnSpPr>
            <a:stCxn id="40" idx="3"/>
          </p:cNvCxnSpPr>
          <p:nvPr/>
        </p:nvCxnSpPr>
        <p:spPr>
          <a:xfrm>
            <a:off x="5084188" y="5694604"/>
            <a:ext cx="1264131" cy="0"/>
          </a:xfrm>
          <a:prstGeom prst="straightConnector1">
            <a:avLst/>
          </a:prstGeom>
          <a:noFill/>
          <a:ln w="38100" cap="flat" cmpd="sng" algn="ctr">
            <a:solidFill>
              <a:srgbClr val="58595B"/>
            </a:solidFill>
            <a:prstDash val="solid"/>
            <a:tailEnd type="triangle"/>
          </a:ln>
          <a:effectLst/>
        </p:spPr>
      </p:cxnSp>
      <p:cxnSp>
        <p:nvCxnSpPr>
          <p:cNvPr id="82" name="Elbow Connector 81"/>
          <p:cNvCxnSpPr>
            <a:stCxn id="36" idx="3"/>
          </p:cNvCxnSpPr>
          <p:nvPr/>
        </p:nvCxnSpPr>
        <p:spPr>
          <a:xfrm>
            <a:off x="5091134" y="4295585"/>
            <a:ext cx="1239250" cy="1119339"/>
          </a:xfrm>
          <a:prstGeom prst="bentConnector3">
            <a:avLst>
              <a:gd name="adj1" fmla="val 40485"/>
            </a:avLst>
          </a:prstGeom>
          <a:noFill/>
          <a:ln w="38100" cap="flat" cmpd="sng" algn="ctr">
            <a:solidFill>
              <a:srgbClr val="58595B"/>
            </a:solidFill>
            <a:prstDash val="solid"/>
            <a:tailEnd type="triangle"/>
          </a:ln>
          <a:effectLst/>
        </p:spPr>
      </p:cxnSp>
      <p:cxnSp>
        <p:nvCxnSpPr>
          <p:cNvPr id="83" name="Elbow Connector 82"/>
          <p:cNvCxnSpPr>
            <a:stCxn id="34" idx="2"/>
            <a:endCxn id="36" idx="1"/>
          </p:cNvCxnSpPr>
          <p:nvPr/>
        </p:nvCxnSpPr>
        <p:spPr>
          <a:xfrm rot="16200000" flipH="1">
            <a:off x="3943352" y="3754597"/>
            <a:ext cx="209321" cy="872654"/>
          </a:xfrm>
          <a:prstGeom prst="bentConnector2">
            <a:avLst/>
          </a:prstGeom>
          <a:noFill/>
          <a:ln w="38100" cap="flat" cmpd="sng" algn="ctr">
            <a:solidFill>
              <a:srgbClr val="58595B"/>
            </a:solidFill>
            <a:prstDash val="solid"/>
            <a:tailEnd type="triangle"/>
          </a:ln>
          <a:effectLst/>
        </p:spPr>
      </p:cxnSp>
      <p:cxnSp>
        <p:nvCxnSpPr>
          <p:cNvPr id="84" name="Elbow Connector 83"/>
          <p:cNvCxnSpPr>
            <a:stCxn id="34" idx="2"/>
            <a:endCxn id="40" idx="1"/>
          </p:cNvCxnSpPr>
          <p:nvPr/>
        </p:nvCxnSpPr>
        <p:spPr>
          <a:xfrm rot="16200000" flipH="1">
            <a:off x="3240368" y="4457581"/>
            <a:ext cx="1608341" cy="865707"/>
          </a:xfrm>
          <a:prstGeom prst="bentConnector2">
            <a:avLst/>
          </a:prstGeom>
          <a:noFill/>
          <a:ln w="38100" cap="flat" cmpd="sng" algn="ctr">
            <a:solidFill>
              <a:srgbClr val="58595B"/>
            </a:solidFill>
            <a:prstDash val="solid"/>
            <a:tailEnd type="triangle"/>
          </a:ln>
          <a:effectLst/>
        </p:spPr>
      </p:cxnSp>
      <p:cxnSp>
        <p:nvCxnSpPr>
          <p:cNvPr id="85" name="Straight Arrow Connector 84"/>
          <p:cNvCxnSpPr>
            <a:stCxn id="66" idx="3"/>
            <a:endCxn id="68" idx="1"/>
          </p:cNvCxnSpPr>
          <p:nvPr/>
        </p:nvCxnSpPr>
        <p:spPr>
          <a:xfrm>
            <a:off x="9464646" y="5728709"/>
            <a:ext cx="1024373" cy="9120"/>
          </a:xfrm>
          <a:prstGeom prst="straightConnector1">
            <a:avLst/>
          </a:prstGeom>
          <a:noFill/>
          <a:ln w="38100" cap="flat" cmpd="sng" algn="ctr">
            <a:solidFill>
              <a:srgbClr val="58595B"/>
            </a:solidFill>
            <a:prstDash val="solid"/>
            <a:tailEnd type="triangle"/>
          </a:ln>
          <a:effectLst/>
        </p:spPr>
      </p:cxnSp>
      <p:cxnSp>
        <p:nvCxnSpPr>
          <p:cNvPr id="86" name="Straight Arrow Connector 85"/>
          <p:cNvCxnSpPr>
            <a:endCxn id="72" idx="1"/>
          </p:cNvCxnSpPr>
          <p:nvPr/>
        </p:nvCxnSpPr>
        <p:spPr>
          <a:xfrm>
            <a:off x="9457511" y="1744720"/>
            <a:ext cx="645650" cy="0"/>
          </a:xfrm>
          <a:prstGeom prst="straightConnector1">
            <a:avLst/>
          </a:prstGeom>
          <a:noFill/>
          <a:ln w="38100" cap="flat" cmpd="sng" algn="ctr">
            <a:solidFill>
              <a:srgbClr val="58595B"/>
            </a:solidFill>
            <a:prstDash val="solid"/>
            <a:tailEnd type="triangle"/>
          </a:ln>
          <a:effectLst/>
        </p:spPr>
      </p:cxnSp>
      <p:cxnSp>
        <p:nvCxnSpPr>
          <p:cNvPr id="87" name="Elbow Connector 86"/>
          <p:cNvCxnSpPr>
            <a:stCxn id="92" idx="3"/>
            <a:endCxn id="52" idx="1"/>
          </p:cNvCxnSpPr>
          <p:nvPr/>
        </p:nvCxnSpPr>
        <p:spPr>
          <a:xfrm>
            <a:off x="5057969" y="2923513"/>
            <a:ext cx="1411058" cy="1418769"/>
          </a:xfrm>
          <a:prstGeom prst="bentConnector3">
            <a:avLst>
              <a:gd name="adj1" fmla="val 59193"/>
            </a:avLst>
          </a:prstGeom>
          <a:noFill/>
          <a:ln w="38100" cap="flat" cmpd="sng" algn="ctr">
            <a:solidFill>
              <a:srgbClr val="58595B"/>
            </a:solidFill>
            <a:prstDash val="solid"/>
            <a:tailEnd type="triangle"/>
          </a:ln>
          <a:effectLst/>
        </p:spPr>
      </p:cxnSp>
      <p:cxnSp>
        <p:nvCxnSpPr>
          <p:cNvPr id="88" name="Elbow Connector 87"/>
          <p:cNvCxnSpPr>
            <a:stCxn id="92" idx="3"/>
            <a:endCxn id="53" idx="1"/>
          </p:cNvCxnSpPr>
          <p:nvPr/>
        </p:nvCxnSpPr>
        <p:spPr>
          <a:xfrm>
            <a:off x="5057969" y="2923512"/>
            <a:ext cx="1415070" cy="1867456"/>
          </a:xfrm>
          <a:prstGeom prst="bentConnector3">
            <a:avLst>
              <a:gd name="adj1" fmla="val 59166"/>
            </a:avLst>
          </a:prstGeom>
          <a:noFill/>
          <a:ln w="38100" cap="flat" cmpd="sng" algn="ctr">
            <a:solidFill>
              <a:srgbClr val="58595B"/>
            </a:solidFill>
            <a:prstDash val="solid"/>
            <a:tailEnd type="triangle"/>
          </a:ln>
          <a:effectLst/>
        </p:spPr>
      </p:cxnSp>
      <p:sp>
        <p:nvSpPr>
          <p:cNvPr id="89" name="Rectangle 88"/>
          <p:cNvSpPr/>
          <p:nvPr/>
        </p:nvSpPr>
        <p:spPr bwMode="auto">
          <a:xfrm>
            <a:off x="276117" y="1524000"/>
            <a:ext cx="2652327" cy="416276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44810" tIns="44808" rIns="44810" bIns="44808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671865">
              <a:defRPr/>
            </a:pPr>
            <a:r>
              <a:rPr lang="en-US" sz="1764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05050">
                    <a:lumMod val="50000"/>
                    <a:alpha val="99000"/>
                  </a:srgbClr>
                </a:solidFill>
                <a:latin typeface="+mj-lt"/>
                <a:cs typeface="Segoe UI Light" panose="020B0502040204020203" pitchFamily="34" charset="0"/>
              </a:rPr>
              <a:t>All DB’s are SQL Database</a:t>
            </a:r>
          </a:p>
          <a:p>
            <a:pPr defTabSz="671865">
              <a:defRPr/>
            </a:pPr>
            <a:endParaRPr lang="en-US" sz="1764" kern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505050">
                  <a:lumMod val="50000"/>
                  <a:alpha val="99000"/>
                </a:srgbClr>
              </a:solidFill>
              <a:latin typeface="+mj-lt"/>
              <a:cs typeface="Segoe UI Light" panose="020B0502040204020203" pitchFamily="34" charset="0"/>
            </a:endParaRPr>
          </a:p>
          <a:p>
            <a:pPr defTabSz="671865">
              <a:defRPr/>
            </a:pPr>
            <a:r>
              <a:rPr lang="en-US" sz="1764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05050">
                    <a:lumMod val="50000"/>
                    <a:alpha val="99000"/>
                  </a:srgbClr>
                </a:solidFill>
                <a:latin typeface="+mj-lt"/>
                <a:cs typeface="Segoe UI Light" panose="020B0502040204020203" pitchFamily="34" charset="0"/>
              </a:rPr>
              <a:t>Azure Blobs as Durable Storage</a:t>
            </a:r>
          </a:p>
          <a:p>
            <a:pPr defTabSz="671865">
              <a:defRPr/>
            </a:pPr>
            <a:endParaRPr lang="en-US" sz="1764" kern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505050">
                  <a:lumMod val="50000"/>
                  <a:alpha val="99000"/>
                </a:srgbClr>
              </a:solidFill>
              <a:latin typeface="+mj-lt"/>
              <a:cs typeface="Segoe UI Light" panose="020B0502040204020203" pitchFamily="34" charset="0"/>
            </a:endParaRPr>
          </a:p>
          <a:p>
            <a:pPr defTabSz="671865">
              <a:defRPr/>
            </a:pPr>
            <a:r>
              <a:rPr lang="en-US" sz="1764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05050">
                    <a:lumMod val="50000"/>
                    <a:alpha val="99000"/>
                  </a:srgbClr>
                </a:solidFill>
                <a:latin typeface="+mj-lt"/>
                <a:cs typeface="Segoe UI Light" panose="020B0502040204020203" pitchFamily="34" charset="0"/>
              </a:rPr>
              <a:t>Microsoft Azure Worker Roles</a:t>
            </a:r>
          </a:p>
          <a:p>
            <a:pPr defTabSz="671865">
              <a:defRPr/>
            </a:pPr>
            <a:endParaRPr lang="en-US" sz="1764" kern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505050">
                  <a:lumMod val="50000"/>
                  <a:alpha val="99000"/>
                </a:srgbClr>
              </a:solidFill>
              <a:latin typeface="+mj-lt"/>
              <a:cs typeface="Segoe UI Light" panose="020B0502040204020203" pitchFamily="34" charset="0"/>
            </a:endParaRPr>
          </a:p>
          <a:p>
            <a:pPr defTabSz="671865">
              <a:defRPr/>
            </a:pPr>
            <a:r>
              <a:rPr lang="en-US" sz="1764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05050">
                    <a:lumMod val="50000"/>
                    <a:alpha val="99000"/>
                  </a:srgbClr>
                </a:solidFill>
                <a:latin typeface="+mj-lt"/>
                <a:cs typeface="Segoe UI Light" panose="020B0502040204020203" pitchFamily="34" charset="0"/>
              </a:rPr>
              <a:t>Monitor Resource Usage </a:t>
            </a:r>
          </a:p>
          <a:p>
            <a:pPr defTabSz="671865">
              <a:defRPr/>
            </a:pPr>
            <a:endParaRPr lang="en-US" sz="1764" kern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505050">
                  <a:lumMod val="50000"/>
                  <a:alpha val="99000"/>
                </a:srgbClr>
              </a:solidFill>
              <a:latin typeface="+mj-lt"/>
              <a:cs typeface="Segoe UI Light" panose="020B0502040204020203" pitchFamily="34" charset="0"/>
            </a:endParaRPr>
          </a:p>
          <a:p>
            <a:pPr defTabSz="671865">
              <a:defRPr/>
            </a:pPr>
            <a:r>
              <a:rPr lang="en-US" sz="1764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05050">
                    <a:lumMod val="50000"/>
                    <a:alpha val="99000"/>
                  </a:srgbClr>
                </a:solidFill>
                <a:latin typeface="+mj-lt"/>
                <a:cs typeface="Segoe UI Light" panose="020B0502040204020203" pitchFamily="34" charset="0"/>
              </a:rPr>
              <a:t>Dynamic Web Activation Service</a:t>
            </a:r>
          </a:p>
          <a:p>
            <a:pPr defTabSz="671865">
              <a:defRPr/>
            </a:pPr>
            <a:endParaRPr lang="en-US" sz="1764" kern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505050">
                  <a:lumMod val="50000"/>
                  <a:alpha val="99000"/>
                </a:srgbClr>
              </a:solidFill>
              <a:latin typeface="+mj-lt"/>
              <a:cs typeface="Segoe UI Light" panose="020B0502040204020203" pitchFamily="34" charset="0"/>
            </a:endParaRPr>
          </a:p>
          <a:p>
            <a:pPr defTabSz="671865">
              <a:defRPr/>
            </a:pPr>
            <a:r>
              <a:rPr lang="en-US" sz="1764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05050">
                    <a:lumMod val="50000"/>
                    <a:alpha val="99000"/>
                  </a:srgbClr>
                </a:solidFill>
                <a:latin typeface="+mj-lt"/>
                <a:cs typeface="Segoe UI Light" panose="020B0502040204020203" pitchFamily="34" charset="0"/>
              </a:rPr>
              <a:t>W3WP.exe IIS Application Pool Process</a:t>
            </a:r>
          </a:p>
        </p:txBody>
      </p:sp>
      <p:grpSp>
        <p:nvGrpSpPr>
          <p:cNvPr id="90" name="Group 89"/>
          <p:cNvGrpSpPr/>
          <p:nvPr/>
        </p:nvGrpSpPr>
        <p:grpSpPr>
          <a:xfrm>
            <a:off x="4143246" y="2637230"/>
            <a:ext cx="1275090" cy="879505"/>
            <a:chOff x="4225807" y="2861531"/>
            <a:chExt cx="1300997" cy="897375"/>
          </a:xfrm>
        </p:grpSpPr>
        <p:sp>
          <p:nvSpPr>
            <p:cNvPr id="91" name="Rectangle 90"/>
            <p:cNvSpPr/>
            <p:nvPr/>
          </p:nvSpPr>
          <p:spPr bwMode="auto">
            <a:xfrm>
              <a:off x="4225807" y="3389578"/>
              <a:ext cx="1300997" cy="3693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4810" tIns="44808" rIns="44810" bIns="44808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65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</a:rPr>
                <a:t>Runtime DB</a:t>
              </a:r>
            </a:p>
          </p:txBody>
        </p:sp>
        <p:pic>
          <p:nvPicPr>
            <p:cNvPr id="92" name="Picture 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5077" y="2861531"/>
              <a:ext cx="554038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93" name="Straight Arrow Connector 92"/>
          <p:cNvCxnSpPr>
            <a:endCxn id="53" idx="2"/>
          </p:cNvCxnSpPr>
          <p:nvPr/>
        </p:nvCxnSpPr>
        <p:spPr>
          <a:xfrm flipV="1">
            <a:off x="7059597" y="4950357"/>
            <a:ext cx="0" cy="409512"/>
          </a:xfrm>
          <a:prstGeom prst="straightConnector1">
            <a:avLst/>
          </a:prstGeom>
          <a:noFill/>
          <a:ln w="38100" cap="flat" cmpd="sng" algn="ctr">
            <a:solidFill>
              <a:srgbClr val="58595B"/>
            </a:solidFill>
            <a:prstDash val="solid"/>
            <a:tailEnd type="triangle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Architecture</a:t>
            </a:r>
          </a:p>
        </p:txBody>
      </p:sp>
    </p:spTree>
    <p:extLst>
      <p:ext uri="{BB962C8B-B14F-4D97-AF65-F5344CB8AC3E}">
        <p14:creationId xmlns:p14="http://schemas.microsoft.com/office/powerpoint/2010/main" val="13064014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452" y="5102933"/>
            <a:ext cx="12187099" cy="1045875"/>
            <a:chOff x="-5012461" y="5194194"/>
            <a:chExt cx="16033938" cy="1376362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07234" y="5194194"/>
              <a:ext cx="3184840" cy="1376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42952" y="5194194"/>
              <a:ext cx="3184840" cy="1376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221331" y="5194194"/>
              <a:ext cx="3184840" cy="1376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3485613" y="5194194"/>
              <a:ext cx="3184840" cy="1376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553"/>
            <a:stretch/>
          </p:blipFill>
          <p:spPr bwMode="auto">
            <a:xfrm>
              <a:off x="-5012461" y="5194194"/>
              <a:ext cx="1447407" cy="1376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473"/>
            <a:stretch/>
          </p:blipFill>
          <p:spPr bwMode="auto">
            <a:xfrm>
              <a:off x="9571520" y="5194194"/>
              <a:ext cx="1449957" cy="1376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ctangle 14"/>
          <p:cNvSpPr/>
          <p:nvPr/>
        </p:nvSpPr>
        <p:spPr bwMode="auto">
          <a:xfrm>
            <a:off x="1540209" y="1295400"/>
            <a:ext cx="1348557" cy="66175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121866" tIns="60932" rIns="121866" bIns="60932" numCol="1" rtlCol="0" anchor="ctr" anchorCtr="0" compatLnSpc="1">
            <a:prstTxWarp prst="textNoShape">
              <a:avLst/>
            </a:prstTxWarp>
          </a:bodyPr>
          <a:lstStyle/>
          <a:p>
            <a:pPr defTabSz="1218285"/>
            <a:r>
              <a:rPr lang="en-US" sz="293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Free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1530504" y="2235208"/>
            <a:ext cx="2307427" cy="661755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121866" tIns="60932" rIns="121866" bIns="60932" numCol="1" rtlCol="0" anchor="ctr" anchorCtr="0" compatLnSpc="1">
            <a:prstTxWarp prst="textNoShape">
              <a:avLst/>
            </a:prstTxWarp>
          </a:bodyPr>
          <a:lstStyle/>
          <a:p>
            <a:pPr defTabSz="1218285"/>
            <a:r>
              <a:rPr lang="en-US" sz="293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Shared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1530505" y="3175019"/>
            <a:ext cx="3793001" cy="661755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121866" tIns="60932" rIns="121866" bIns="60932" numCol="1" rtlCol="0" anchor="ctr" anchorCtr="0" compatLnSpc="1">
            <a:prstTxWarp prst="textNoShape">
              <a:avLst/>
            </a:prstTxWarp>
          </a:bodyPr>
          <a:lstStyle/>
          <a:p>
            <a:pPr defTabSz="1218285"/>
            <a:r>
              <a:rPr lang="en-US" sz="293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Standard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904285" y="1310259"/>
            <a:ext cx="4597734" cy="5846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184333"/>
            <a:r>
              <a:rPr lang="en-US" sz="3199" dirty="0">
                <a:solidFill>
                  <a:srgbClr val="292929"/>
                </a:solidFill>
                <a:latin typeface="+mj-lt"/>
                <a:cs typeface="Segoe UI Light" panose="020B0502040204020203" pitchFamily="34" charset="0"/>
              </a:rPr>
              <a:t>Multi-tenant. Daily quotas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837931" y="2250990"/>
            <a:ext cx="4597734" cy="5846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184333"/>
            <a:r>
              <a:rPr lang="en-US" sz="3199" dirty="0">
                <a:solidFill>
                  <a:srgbClr val="292929"/>
                </a:solidFill>
                <a:latin typeface="+mj-lt"/>
                <a:cs typeface="Segoe UI Light" panose="020B0502040204020203" pitchFamily="34" charset="0"/>
              </a:rPr>
              <a:t>Multi-tenant. Daily quotas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23503" y="3191723"/>
            <a:ext cx="4782078" cy="5846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184333"/>
            <a:r>
              <a:rPr lang="en-US" sz="3199" dirty="0">
                <a:solidFill>
                  <a:srgbClr val="292929"/>
                </a:solidFill>
                <a:latin typeface="+mj-lt"/>
                <a:cs typeface="Segoe UI Light" panose="020B0502040204020203" pitchFamily="34" charset="0"/>
              </a:rPr>
              <a:t>Dedicated VMs. No quotas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29683" y="4084775"/>
            <a:ext cx="9591077" cy="828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84333"/>
            <a:r>
              <a:rPr lang="en-US" sz="2399" dirty="0">
                <a:solidFill>
                  <a:srgbClr val="292929"/>
                </a:solidFill>
                <a:latin typeface="+mj-lt"/>
              </a:rPr>
              <a:t>For more information on web apps options:</a:t>
            </a:r>
          </a:p>
          <a:p>
            <a:pPr defTabSz="1184333"/>
            <a:r>
              <a:rPr lang="en-US" sz="2399" dirty="0">
                <a:solidFill>
                  <a:srgbClr val="292929"/>
                </a:solidFill>
                <a:latin typeface="+mj-lt"/>
                <a:hlinkClick r:id="rId4"/>
              </a:rPr>
              <a:t>http://azure.microsoft.com/en-us/pricing/details/web-sites/</a:t>
            </a:r>
            <a:r>
              <a:rPr lang="en-US" sz="2399" dirty="0">
                <a:solidFill>
                  <a:srgbClr val="292929"/>
                </a:solidFill>
                <a:latin typeface="+mj-lt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</p:txBody>
      </p:sp>
    </p:spTree>
    <p:extLst>
      <p:ext uri="{BB962C8B-B14F-4D97-AF65-F5344CB8AC3E}">
        <p14:creationId xmlns:p14="http://schemas.microsoft.com/office/powerpoint/2010/main" val="298311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4800" dirty="0"/>
              <a:t>Hosting Plans </a:t>
            </a:r>
          </a:p>
          <a:p>
            <a:r>
              <a:rPr lang="en-US" sz="4800" dirty="0"/>
              <a:t>Scale Up</a:t>
            </a:r>
          </a:p>
          <a:p>
            <a:r>
              <a:rPr lang="en-US" sz="4800" dirty="0"/>
              <a:t>Scale Out</a:t>
            </a:r>
          </a:p>
        </p:txBody>
      </p:sp>
    </p:spTree>
    <p:extLst>
      <p:ext uri="{BB962C8B-B14F-4D97-AF65-F5344CB8AC3E}">
        <p14:creationId xmlns:p14="http://schemas.microsoft.com/office/powerpoint/2010/main" val="3127218627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- Deployments</a:t>
            </a:r>
          </a:p>
        </p:txBody>
      </p:sp>
    </p:spTree>
    <p:extLst>
      <p:ext uri="{BB962C8B-B14F-4D97-AF65-F5344CB8AC3E}">
        <p14:creationId xmlns:p14="http://schemas.microsoft.com/office/powerpoint/2010/main" val="738235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Websites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FTP</a:t>
            </a:r>
          </a:p>
          <a:p>
            <a:pPr lvl="1"/>
            <a:r>
              <a:rPr lang="en-US" dirty="0"/>
              <a:t>FTP Client (i.e. FileZilla)</a:t>
            </a:r>
          </a:p>
          <a:p>
            <a:pPr lvl="1"/>
            <a:r>
              <a:rPr lang="en-US" dirty="0"/>
              <a:t>Visual Studio</a:t>
            </a:r>
          </a:p>
          <a:p>
            <a:r>
              <a:rPr lang="en-US" dirty="0"/>
              <a:t>Web Deploy</a:t>
            </a:r>
          </a:p>
          <a:p>
            <a:pPr lvl="1"/>
            <a:r>
              <a:rPr lang="en-US" dirty="0"/>
              <a:t>Visual Studio</a:t>
            </a:r>
          </a:p>
          <a:p>
            <a:r>
              <a:rPr lang="en-US" dirty="0"/>
              <a:t>Continuous Integration</a:t>
            </a:r>
          </a:p>
          <a:p>
            <a:pPr lvl="1"/>
            <a:r>
              <a:rPr lang="en-US" dirty="0"/>
              <a:t>Usually Automated via Service Hooks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749380" y="761750"/>
            <a:ext cx="1738066" cy="1473485"/>
            <a:chOff x="9136594" y="3001265"/>
            <a:chExt cx="2363891" cy="2004564"/>
          </a:xfrm>
        </p:grpSpPr>
        <p:sp>
          <p:nvSpPr>
            <p:cNvPr id="6" name="Rectangle 5"/>
            <p:cNvSpPr/>
            <p:nvPr/>
          </p:nvSpPr>
          <p:spPr bwMode="auto">
            <a:xfrm>
              <a:off x="9208667" y="3106738"/>
              <a:ext cx="2219746" cy="1503763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179238" tIns="89619" rIns="89615" bIns="8961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72005"/>
              <a:r>
                <a:rPr lang="en-US" sz="2352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FTP://</a:t>
              </a:r>
            </a:p>
          </p:txBody>
        </p:sp>
        <p:sp>
          <p:nvSpPr>
            <p:cNvPr id="7" name="Freeform 88"/>
            <p:cNvSpPr>
              <a:spLocks noEditPoints="1"/>
            </p:cNvSpPr>
            <p:nvPr/>
          </p:nvSpPr>
          <p:spPr bwMode="black">
            <a:xfrm>
              <a:off x="9136594" y="3001265"/>
              <a:ext cx="2363891" cy="2004564"/>
            </a:xfrm>
            <a:custGeom>
              <a:avLst/>
              <a:gdLst/>
              <a:ahLst/>
              <a:cxnLst>
                <a:cxn ang="0">
                  <a:pos x="494" y="0"/>
                </a:cxn>
                <a:cxn ang="0">
                  <a:pos x="17" y="0"/>
                </a:cxn>
                <a:cxn ang="0">
                  <a:pos x="0" y="16"/>
                </a:cxn>
                <a:cxn ang="0">
                  <a:pos x="0" y="361"/>
                </a:cxn>
                <a:cxn ang="0">
                  <a:pos x="17" y="377"/>
                </a:cxn>
                <a:cxn ang="0">
                  <a:pos x="174" y="377"/>
                </a:cxn>
                <a:cxn ang="0">
                  <a:pos x="174" y="402"/>
                </a:cxn>
                <a:cxn ang="0">
                  <a:pos x="139" y="435"/>
                </a:cxn>
                <a:cxn ang="0">
                  <a:pos x="380" y="435"/>
                </a:cxn>
                <a:cxn ang="0">
                  <a:pos x="346" y="402"/>
                </a:cxn>
                <a:cxn ang="0">
                  <a:pos x="346" y="377"/>
                </a:cxn>
                <a:cxn ang="0">
                  <a:pos x="494" y="377"/>
                </a:cxn>
                <a:cxn ang="0">
                  <a:pos x="510" y="361"/>
                </a:cxn>
                <a:cxn ang="0">
                  <a:pos x="510" y="16"/>
                </a:cxn>
                <a:cxn ang="0">
                  <a:pos x="494" y="0"/>
                </a:cxn>
                <a:cxn ang="0">
                  <a:pos x="481" y="335"/>
                </a:cxn>
                <a:cxn ang="0">
                  <a:pos x="467" y="349"/>
                </a:cxn>
                <a:cxn ang="0">
                  <a:pos x="44" y="349"/>
                </a:cxn>
                <a:cxn ang="0">
                  <a:pos x="30" y="335"/>
                </a:cxn>
                <a:cxn ang="0">
                  <a:pos x="30" y="42"/>
                </a:cxn>
                <a:cxn ang="0">
                  <a:pos x="44" y="28"/>
                </a:cxn>
                <a:cxn ang="0">
                  <a:pos x="467" y="28"/>
                </a:cxn>
                <a:cxn ang="0">
                  <a:pos x="481" y="42"/>
                </a:cxn>
                <a:cxn ang="0">
                  <a:pos x="481" y="335"/>
                </a:cxn>
              </a:cxnLst>
              <a:rect l="0" t="0" r="r" b="b"/>
              <a:pathLst>
                <a:path w="510" h="435">
                  <a:moveTo>
                    <a:pt x="494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370"/>
                    <a:pt x="8" y="377"/>
                    <a:pt x="17" y="377"/>
                  </a:cubicBezTo>
                  <a:cubicBezTo>
                    <a:pt x="174" y="377"/>
                    <a:pt x="174" y="377"/>
                    <a:pt x="174" y="377"/>
                  </a:cubicBezTo>
                  <a:cubicBezTo>
                    <a:pt x="174" y="402"/>
                    <a:pt x="174" y="402"/>
                    <a:pt x="174" y="402"/>
                  </a:cubicBezTo>
                  <a:cubicBezTo>
                    <a:pt x="139" y="435"/>
                    <a:pt x="139" y="435"/>
                    <a:pt x="139" y="435"/>
                  </a:cubicBezTo>
                  <a:cubicBezTo>
                    <a:pt x="380" y="435"/>
                    <a:pt x="380" y="435"/>
                    <a:pt x="380" y="435"/>
                  </a:cubicBezTo>
                  <a:cubicBezTo>
                    <a:pt x="346" y="402"/>
                    <a:pt x="346" y="402"/>
                    <a:pt x="346" y="402"/>
                  </a:cubicBezTo>
                  <a:cubicBezTo>
                    <a:pt x="346" y="377"/>
                    <a:pt x="346" y="377"/>
                    <a:pt x="346" y="377"/>
                  </a:cubicBezTo>
                  <a:cubicBezTo>
                    <a:pt x="494" y="377"/>
                    <a:pt x="494" y="377"/>
                    <a:pt x="494" y="377"/>
                  </a:cubicBezTo>
                  <a:cubicBezTo>
                    <a:pt x="503" y="377"/>
                    <a:pt x="510" y="370"/>
                    <a:pt x="510" y="361"/>
                  </a:cubicBezTo>
                  <a:cubicBezTo>
                    <a:pt x="510" y="16"/>
                    <a:pt x="510" y="16"/>
                    <a:pt x="510" y="16"/>
                  </a:cubicBezTo>
                  <a:cubicBezTo>
                    <a:pt x="510" y="7"/>
                    <a:pt x="503" y="0"/>
                    <a:pt x="494" y="0"/>
                  </a:cubicBezTo>
                  <a:close/>
                  <a:moveTo>
                    <a:pt x="481" y="335"/>
                  </a:moveTo>
                  <a:cubicBezTo>
                    <a:pt x="481" y="343"/>
                    <a:pt x="475" y="349"/>
                    <a:pt x="467" y="349"/>
                  </a:cubicBezTo>
                  <a:cubicBezTo>
                    <a:pt x="44" y="349"/>
                    <a:pt x="44" y="349"/>
                    <a:pt x="44" y="349"/>
                  </a:cubicBezTo>
                  <a:cubicBezTo>
                    <a:pt x="36" y="349"/>
                    <a:pt x="30" y="343"/>
                    <a:pt x="30" y="335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34"/>
                    <a:pt x="36" y="28"/>
                    <a:pt x="44" y="28"/>
                  </a:cubicBezTo>
                  <a:cubicBezTo>
                    <a:pt x="467" y="28"/>
                    <a:pt x="467" y="28"/>
                    <a:pt x="467" y="28"/>
                  </a:cubicBezTo>
                  <a:cubicBezTo>
                    <a:pt x="475" y="28"/>
                    <a:pt x="481" y="34"/>
                    <a:pt x="481" y="42"/>
                  </a:cubicBezTo>
                  <a:lnTo>
                    <a:pt x="481" y="33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xtLst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89615" tIns="44808" rIns="89615" bIns="44808" numCol="1" rtlCol="0" anchor="ctr" anchorCtr="0" compatLnSpc="1">
              <a:prstTxWarp prst="textNoShape">
                <a:avLst/>
              </a:prstTxWarp>
            </a:bodyPr>
            <a:lstStyle/>
            <a:p>
              <a:pPr algn="r" defTabSz="544558"/>
              <a:endParaRPr lang="en-US" sz="2352" spc="-90" dirty="0">
                <a:solidFill>
                  <a:srgbClr val="FFFFFF">
                    <a:lumMod val="50000"/>
                  </a:srgbClr>
                </a:solidFill>
                <a:latin typeface="Segoe Light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9749380" y="2615933"/>
            <a:ext cx="1738066" cy="1473485"/>
            <a:chOff x="9136594" y="3001265"/>
            <a:chExt cx="2363891" cy="2004564"/>
          </a:xfrm>
        </p:grpSpPr>
        <p:sp>
          <p:nvSpPr>
            <p:cNvPr id="9" name="Rectangle 8"/>
            <p:cNvSpPr/>
            <p:nvPr/>
          </p:nvSpPr>
          <p:spPr bwMode="auto">
            <a:xfrm>
              <a:off x="9208669" y="3106738"/>
              <a:ext cx="2219746" cy="1503763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179238" tIns="89619" rIns="89615" bIns="8961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72005"/>
              <a:r>
                <a:rPr lang="en-US" sz="2058" b="1" cap="small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WebDeploy</a:t>
              </a:r>
            </a:p>
          </p:txBody>
        </p:sp>
        <p:sp>
          <p:nvSpPr>
            <p:cNvPr id="10" name="Freeform 88"/>
            <p:cNvSpPr>
              <a:spLocks noEditPoints="1"/>
            </p:cNvSpPr>
            <p:nvPr/>
          </p:nvSpPr>
          <p:spPr bwMode="black">
            <a:xfrm>
              <a:off x="9136594" y="3001265"/>
              <a:ext cx="2363891" cy="2004564"/>
            </a:xfrm>
            <a:custGeom>
              <a:avLst/>
              <a:gdLst/>
              <a:ahLst/>
              <a:cxnLst>
                <a:cxn ang="0">
                  <a:pos x="494" y="0"/>
                </a:cxn>
                <a:cxn ang="0">
                  <a:pos x="17" y="0"/>
                </a:cxn>
                <a:cxn ang="0">
                  <a:pos x="0" y="16"/>
                </a:cxn>
                <a:cxn ang="0">
                  <a:pos x="0" y="361"/>
                </a:cxn>
                <a:cxn ang="0">
                  <a:pos x="17" y="377"/>
                </a:cxn>
                <a:cxn ang="0">
                  <a:pos x="174" y="377"/>
                </a:cxn>
                <a:cxn ang="0">
                  <a:pos x="174" y="402"/>
                </a:cxn>
                <a:cxn ang="0">
                  <a:pos x="139" y="435"/>
                </a:cxn>
                <a:cxn ang="0">
                  <a:pos x="380" y="435"/>
                </a:cxn>
                <a:cxn ang="0">
                  <a:pos x="346" y="402"/>
                </a:cxn>
                <a:cxn ang="0">
                  <a:pos x="346" y="377"/>
                </a:cxn>
                <a:cxn ang="0">
                  <a:pos x="494" y="377"/>
                </a:cxn>
                <a:cxn ang="0">
                  <a:pos x="510" y="361"/>
                </a:cxn>
                <a:cxn ang="0">
                  <a:pos x="510" y="16"/>
                </a:cxn>
                <a:cxn ang="0">
                  <a:pos x="494" y="0"/>
                </a:cxn>
                <a:cxn ang="0">
                  <a:pos x="481" y="335"/>
                </a:cxn>
                <a:cxn ang="0">
                  <a:pos x="467" y="349"/>
                </a:cxn>
                <a:cxn ang="0">
                  <a:pos x="44" y="349"/>
                </a:cxn>
                <a:cxn ang="0">
                  <a:pos x="30" y="335"/>
                </a:cxn>
                <a:cxn ang="0">
                  <a:pos x="30" y="42"/>
                </a:cxn>
                <a:cxn ang="0">
                  <a:pos x="44" y="28"/>
                </a:cxn>
                <a:cxn ang="0">
                  <a:pos x="467" y="28"/>
                </a:cxn>
                <a:cxn ang="0">
                  <a:pos x="481" y="42"/>
                </a:cxn>
                <a:cxn ang="0">
                  <a:pos x="481" y="335"/>
                </a:cxn>
              </a:cxnLst>
              <a:rect l="0" t="0" r="r" b="b"/>
              <a:pathLst>
                <a:path w="510" h="435">
                  <a:moveTo>
                    <a:pt x="494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370"/>
                    <a:pt x="8" y="377"/>
                    <a:pt x="17" y="377"/>
                  </a:cubicBezTo>
                  <a:cubicBezTo>
                    <a:pt x="174" y="377"/>
                    <a:pt x="174" y="377"/>
                    <a:pt x="174" y="377"/>
                  </a:cubicBezTo>
                  <a:cubicBezTo>
                    <a:pt x="174" y="402"/>
                    <a:pt x="174" y="402"/>
                    <a:pt x="174" y="402"/>
                  </a:cubicBezTo>
                  <a:cubicBezTo>
                    <a:pt x="139" y="435"/>
                    <a:pt x="139" y="435"/>
                    <a:pt x="139" y="435"/>
                  </a:cubicBezTo>
                  <a:cubicBezTo>
                    <a:pt x="380" y="435"/>
                    <a:pt x="380" y="435"/>
                    <a:pt x="380" y="435"/>
                  </a:cubicBezTo>
                  <a:cubicBezTo>
                    <a:pt x="346" y="402"/>
                    <a:pt x="346" y="402"/>
                    <a:pt x="346" y="402"/>
                  </a:cubicBezTo>
                  <a:cubicBezTo>
                    <a:pt x="346" y="377"/>
                    <a:pt x="346" y="377"/>
                    <a:pt x="346" y="377"/>
                  </a:cubicBezTo>
                  <a:cubicBezTo>
                    <a:pt x="494" y="377"/>
                    <a:pt x="494" y="377"/>
                    <a:pt x="494" y="377"/>
                  </a:cubicBezTo>
                  <a:cubicBezTo>
                    <a:pt x="503" y="377"/>
                    <a:pt x="510" y="370"/>
                    <a:pt x="510" y="361"/>
                  </a:cubicBezTo>
                  <a:cubicBezTo>
                    <a:pt x="510" y="16"/>
                    <a:pt x="510" y="16"/>
                    <a:pt x="510" y="16"/>
                  </a:cubicBezTo>
                  <a:cubicBezTo>
                    <a:pt x="510" y="7"/>
                    <a:pt x="503" y="0"/>
                    <a:pt x="494" y="0"/>
                  </a:cubicBezTo>
                  <a:close/>
                  <a:moveTo>
                    <a:pt x="481" y="335"/>
                  </a:moveTo>
                  <a:cubicBezTo>
                    <a:pt x="481" y="343"/>
                    <a:pt x="475" y="349"/>
                    <a:pt x="467" y="349"/>
                  </a:cubicBezTo>
                  <a:cubicBezTo>
                    <a:pt x="44" y="349"/>
                    <a:pt x="44" y="349"/>
                    <a:pt x="44" y="349"/>
                  </a:cubicBezTo>
                  <a:cubicBezTo>
                    <a:pt x="36" y="349"/>
                    <a:pt x="30" y="343"/>
                    <a:pt x="30" y="335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34"/>
                    <a:pt x="36" y="28"/>
                    <a:pt x="44" y="28"/>
                  </a:cubicBezTo>
                  <a:cubicBezTo>
                    <a:pt x="467" y="28"/>
                    <a:pt x="467" y="28"/>
                    <a:pt x="467" y="28"/>
                  </a:cubicBezTo>
                  <a:cubicBezTo>
                    <a:pt x="475" y="28"/>
                    <a:pt x="481" y="34"/>
                    <a:pt x="481" y="42"/>
                  </a:cubicBezTo>
                  <a:lnTo>
                    <a:pt x="481" y="33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xtLst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89615" tIns="44808" rIns="89615" bIns="44808" numCol="1" rtlCol="0" anchor="ctr" anchorCtr="0" compatLnSpc="1">
              <a:prstTxWarp prst="textNoShape">
                <a:avLst/>
              </a:prstTxWarp>
            </a:bodyPr>
            <a:lstStyle/>
            <a:p>
              <a:pPr algn="r" defTabSz="544558"/>
              <a:endParaRPr lang="en-US" sz="2352" spc="-90" dirty="0">
                <a:solidFill>
                  <a:srgbClr val="FFFFFF">
                    <a:lumMod val="50000"/>
                  </a:srgbClr>
                </a:solidFill>
                <a:latin typeface="Segoe Light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749381" y="4470115"/>
            <a:ext cx="1738066" cy="1473485"/>
            <a:chOff x="6769247" y="4676539"/>
            <a:chExt cx="1773380" cy="1503423"/>
          </a:xfrm>
        </p:grpSpPr>
        <p:grpSp>
          <p:nvGrpSpPr>
            <p:cNvPr id="12" name="Group 11"/>
            <p:cNvGrpSpPr/>
            <p:nvPr/>
          </p:nvGrpSpPr>
          <p:grpSpPr>
            <a:xfrm>
              <a:off x="6769247" y="4676539"/>
              <a:ext cx="1773380" cy="1503423"/>
              <a:chOff x="9136594" y="3001265"/>
              <a:chExt cx="2363891" cy="2004564"/>
            </a:xfrm>
          </p:grpSpPr>
          <p:sp>
            <p:nvSpPr>
              <p:cNvPr id="14" name="Rectangle 13"/>
              <p:cNvSpPr/>
              <p:nvPr/>
            </p:nvSpPr>
            <p:spPr bwMode="auto">
              <a:xfrm>
                <a:off x="9208667" y="3106738"/>
                <a:ext cx="2219746" cy="1503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179238" tIns="89619" rIns="89615" bIns="89619" numCol="1" rtlCol="0" anchor="b" anchorCtr="0" compatLnSpc="1">
                <a:prstTxWarp prst="textNoShape">
                  <a:avLst/>
                </a:prstTxWarp>
              </a:bodyPr>
              <a:lstStyle/>
              <a:p>
                <a:pPr algn="r" defTabSz="672021">
                  <a:defRPr/>
                </a:pPr>
                <a:endParaRPr lang="en-US" sz="176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5" name="Freeform 88"/>
              <p:cNvSpPr>
                <a:spLocks noEditPoints="1"/>
              </p:cNvSpPr>
              <p:nvPr/>
            </p:nvSpPr>
            <p:spPr bwMode="black">
              <a:xfrm>
                <a:off x="9136594" y="3001265"/>
                <a:ext cx="2363891" cy="2004564"/>
              </a:xfrm>
              <a:custGeom>
                <a:avLst/>
                <a:gdLst/>
                <a:ahLst/>
                <a:cxnLst>
                  <a:cxn ang="0">
                    <a:pos x="494" y="0"/>
                  </a:cxn>
                  <a:cxn ang="0">
                    <a:pos x="17" y="0"/>
                  </a:cxn>
                  <a:cxn ang="0">
                    <a:pos x="0" y="16"/>
                  </a:cxn>
                  <a:cxn ang="0">
                    <a:pos x="0" y="361"/>
                  </a:cxn>
                  <a:cxn ang="0">
                    <a:pos x="17" y="377"/>
                  </a:cxn>
                  <a:cxn ang="0">
                    <a:pos x="174" y="377"/>
                  </a:cxn>
                  <a:cxn ang="0">
                    <a:pos x="174" y="402"/>
                  </a:cxn>
                  <a:cxn ang="0">
                    <a:pos x="139" y="435"/>
                  </a:cxn>
                  <a:cxn ang="0">
                    <a:pos x="380" y="435"/>
                  </a:cxn>
                  <a:cxn ang="0">
                    <a:pos x="346" y="402"/>
                  </a:cxn>
                  <a:cxn ang="0">
                    <a:pos x="346" y="377"/>
                  </a:cxn>
                  <a:cxn ang="0">
                    <a:pos x="494" y="377"/>
                  </a:cxn>
                  <a:cxn ang="0">
                    <a:pos x="510" y="361"/>
                  </a:cxn>
                  <a:cxn ang="0">
                    <a:pos x="510" y="16"/>
                  </a:cxn>
                  <a:cxn ang="0">
                    <a:pos x="494" y="0"/>
                  </a:cxn>
                  <a:cxn ang="0">
                    <a:pos x="481" y="335"/>
                  </a:cxn>
                  <a:cxn ang="0">
                    <a:pos x="467" y="349"/>
                  </a:cxn>
                  <a:cxn ang="0">
                    <a:pos x="44" y="349"/>
                  </a:cxn>
                  <a:cxn ang="0">
                    <a:pos x="30" y="335"/>
                  </a:cxn>
                  <a:cxn ang="0">
                    <a:pos x="30" y="42"/>
                  </a:cxn>
                  <a:cxn ang="0">
                    <a:pos x="44" y="28"/>
                  </a:cxn>
                  <a:cxn ang="0">
                    <a:pos x="467" y="28"/>
                  </a:cxn>
                  <a:cxn ang="0">
                    <a:pos x="481" y="42"/>
                  </a:cxn>
                  <a:cxn ang="0">
                    <a:pos x="481" y="335"/>
                  </a:cxn>
                </a:cxnLst>
                <a:rect l="0" t="0" r="r" b="b"/>
                <a:pathLst>
                  <a:path w="510" h="435">
                    <a:moveTo>
                      <a:pt x="494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361"/>
                      <a:pt x="0" y="361"/>
                      <a:pt x="0" y="361"/>
                    </a:cubicBezTo>
                    <a:cubicBezTo>
                      <a:pt x="0" y="370"/>
                      <a:pt x="8" y="377"/>
                      <a:pt x="17" y="377"/>
                    </a:cubicBezTo>
                    <a:cubicBezTo>
                      <a:pt x="174" y="377"/>
                      <a:pt x="174" y="377"/>
                      <a:pt x="174" y="377"/>
                    </a:cubicBezTo>
                    <a:cubicBezTo>
                      <a:pt x="174" y="402"/>
                      <a:pt x="174" y="402"/>
                      <a:pt x="174" y="402"/>
                    </a:cubicBezTo>
                    <a:cubicBezTo>
                      <a:pt x="139" y="435"/>
                      <a:pt x="139" y="435"/>
                      <a:pt x="139" y="435"/>
                    </a:cubicBezTo>
                    <a:cubicBezTo>
                      <a:pt x="380" y="435"/>
                      <a:pt x="380" y="435"/>
                      <a:pt x="380" y="435"/>
                    </a:cubicBezTo>
                    <a:cubicBezTo>
                      <a:pt x="346" y="402"/>
                      <a:pt x="346" y="402"/>
                      <a:pt x="346" y="402"/>
                    </a:cubicBezTo>
                    <a:cubicBezTo>
                      <a:pt x="346" y="377"/>
                      <a:pt x="346" y="377"/>
                      <a:pt x="346" y="377"/>
                    </a:cubicBezTo>
                    <a:cubicBezTo>
                      <a:pt x="494" y="377"/>
                      <a:pt x="494" y="377"/>
                      <a:pt x="494" y="377"/>
                    </a:cubicBezTo>
                    <a:cubicBezTo>
                      <a:pt x="503" y="377"/>
                      <a:pt x="510" y="370"/>
                      <a:pt x="510" y="361"/>
                    </a:cubicBezTo>
                    <a:cubicBezTo>
                      <a:pt x="510" y="16"/>
                      <a:pt x="510" y="16"/>
                      <a:pt x="510" y="16"/>
                    </a:cubicBezTo>
                    <a:cubicBezTo>
                      <a:pt x="510" y="7"/>
                      <a:pt x="503" y="0"/>
                      <a:pt x="494" y="0"/>
                    </a:cubicBezTo>
                    <a:close/>
                    <a:moveTo>
                      <a:pt x="481" y="335"/>
                    </a:moveTo>
                    <a:cubicBezTo>
                      <a:pt x="481" y="343"/>
                      <a:pt x="475" y="349"/>
                      <a:pt x="467" y="349"/>
                    </a:cubicBezTo>
                    <a:cubicBezTo>
                      <a:pt x="44" y="349"/>
                      <a:pt x="44" y="349"/>
                      <a:pt x="44" y="349"/>
                    </a:cubicBezTo>
                    <a:cubicBezTo>
                      <a:pt x="36" y="349"/>
                      <a:pt x="30" y="343"/>
                      <a:pt x="30" y="335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0" y="34"/>
                      <a:pt x="36" y="28"/>
                      <a:pt x="44" y="28"/>
                    </a:cubicBezTo>
                    <a:cubicBezTo>
                      <a:pt x="467" y="28"/>
                      <a:pt x="467" y="28"/>
                      <a:pt x="467" y="28"/>
                    </a:cubicBezTo>
                    <a:cubicBezTo>
                      <a:pt x="475" y="28"/>
                      <a:pt x="481" y="34"/>
                      <a:pt x="481" y="42"/>
                    </a:cubicBezTo>
                    <a:lnTo>
                      <a:pt x="481" y="335"/>
                    </a:lnTo>
                    <a:close/>
                  </a:path>
                </a:pathLst>
              </a:custGeom>
              <a:solidFill>
                <a:srgbClr val="292929"/>
              </a:solidFill>
              <a:ln w="2540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89615" tIns="44808" rIns="89615" bIns="448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r" defTabSz="544572">
                  <a:defRPr/>
                </a:pPr>
                <a:endParaRPr lang="en-US" sz="1764" kern="0" spc="-90" dirty="0">
                  <a:solidFill>
                    <a:srgbClr val="FFFFFF">
                      <a:lumMod val="50000"/>
                    </a:srgbClr>
                  </a:solidFill>
                  <a:latin typeface="Segoe Light" pitchFamily="34" charset="0"/>
                </a:endParaRPr>
              </a:p>
            </p:txBody>
          </p:sp>
        </p:grp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28" y="5076290"/>
              <a:ext cx="1165417" cy="4865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404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Files to Azure Web Apps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methods for publishing content to Web Apps</a:t>
            </a:r>
          </a:p>
          <a:p>
            <a:pPr lvl="1"/>
            <a:r>
              <a:rPr lang="en-US" dirty="0" err="1"/>
              <a:t>WebDeploy</a:t>
            </a:r>
            <a:endParaRPr lang="en-US" dirty="0"/>
          </a:p>
          <a:p>
            <a:pPr lvl="1"/>
            <a:r>
              <a:rPr lang="en-US" dirty="0"/>
              <a:t>FTP</a:t>
            </a:r>
          </a:p>
          <a:p>
            <a:pPr lvl="1"/>
            <a:r>
              <a:rPr lang="en-US" dirty="0" err="1"/>
              <a:t>Git</a:t>
            </a:r>
            <a:endParaRPr lang="en-US" dirty="0"/>
          </a:p>
          <a:p>
            <a:r>
              <a:rPr lang="en-US" dirty="0"/>
              <a:t>Requires the publisher (developer or tool) to first authenticate</a:t>
            </a:r>
          </a:p>
          <a:p>
            <a:r>
              <a:rPr lang="en-US" dirty="0"/>
              <a:t>These methods don’t support authentication using Microsoft Accounts, which means new publishing/deployment credentials need to be created</a:t>
            </a:r>
          </a:p>
        </p:txBody>
      </p:sp>
    </p:spTree>
    <p:extLst>
      <p:ext uri="{BB962C8B-B14F-4D97-AF65-F5344CB8AC3E}">
        <p14:creationId xmlns:p14="http://schemas.microsoft.com/office/powerpoint/2010/main" val="323082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 Deployment Credentials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4265613"/>
          </a:xfrm>
        </p:spPr>
        <p:txBody>
          <a:bodyPr/>
          <a:lstStyle/>
          <a:p>
            <a:r>
              <a:rPr lang="en-US" dirty="0"/>
              <a:t>User-Level Credentials (Deployment Credentials)</a:t>
            </a:r>
          </a:p>
          <a:p>
            <a:pPr lvl="1"/>
            <a:r>
              <a:rPr lang="en-US" dirty="0"/>
              <a:t>Directly tied to your Microsoft Account/Live ID</a:t>
            </a:r>
          </a:p>
          <a:p>
            <a:pPr lvl="1"/>
            <a:r>
              <a:rPr lang="en-US" dirty="0"/>
              <a:t>Unique for each Admin/Co-Admin on the Azure Subscription</a:t>
            </a:r>
          </a:p>
          <a:p>
            <a:pPr lvl="1"/>
            <a:r>
              <a:rPr lang="en-US" dirty="0"/>
              <a:t>Should never be shared between users</a:t>
            </a:r>
          </a:p>
          <a:p>
            <a:pPr lvl="1"/>
            <a:r>
              <a:rPr lang="en-US" dirty="0"/>
              <a:t>The same for all web apps in your subscription</a:t>
            </a:r>
          </a:p>
          <a:p>
            <a:r>
              <a:rPr lang="en-US" dirty="0"/>
              <a:t>Site-Level Credentials (Publish Profile Credentials)</a:t>
            </a:r>
          </a:p>
          <a:p>
            <a:pPr lvl="1"/>
            <a:r>
              <a:rPr lang="en-US" dirty="0"/>
              <a:t>Automatically generated for each website</a:t>
            </a:r>
          </a:p>
          <a:p>
            <a:pPr lvl="1"/>
            <a:r>
              <a:rPr lang="en-US" dirty="0"/>
              <a:t>Same for each admin/co-admin on the Azure Subscription</a:t>
            </a:r>
          </a:p>
          <a:p>
            <a:pPr lvl="1"/>
            <a:r>
              <a:rPr lang="en-US" dirty="0"/>
              <a:t>Can be found by downloading the publish profile for the web app</a:t>
            </a:r>
          </a:p>
        </p:txBody>
      </p:sp>
    </p:spTree>
    <p:extLst>
      <p:ext uri="{BB962C8B-B14F-4D97-AF65-F5344CB8AC3E}">
        <p14:creationId xmlns:p14="http://schemas.microsoft.com/office/powerpoint/2010/main" val="208803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Deployment Credentials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User-Level Credentials (Deployment Credentials) </a:t>
            </a:r>
          </a:p>
          <a:p>
            <a:pPr lvl="1"/>
            <a:r>
              <a:rPr lang="en-US" dirty="0"/>
              <a:t>Using an FTP Client (i.e. FileZilla)</a:t>
            </a:r>
          </a:p>
          <a:p>
            <a:pPr lvl="1"/>
            <a:r>
              <a:rPr lang="en-US" dirty="0"/>
              <a:t>Doing a </a:t>
            </a:r>
            <a:r>
              <a:rPr lang="en-US" dirty="0" err="1"/>
              <a:t>Git</a:t>
            </a:r>
            <a:r>
              <a:rPr lang="en-US" dirty="0"/>
              <a:t> push from your local repository</a:t>
            </a:r>
          </a:p>
          <a:p>
            <a:pPr lvl="1"/>
            <a:r>
              <a:rPr lang="en-US" dirty="0"/>
              <a:t>Logging into the Site Control Manager (SCM) site</a:t>
            </a:r>
          </a:p>
          <a:p>
            <a:r>
              <a:rPr lang="en-US" dirty="0"/>
              <a:t>Site-Level Credentials (Publish Profile Credentials)</a:t>
            </a:r>
          </a:p>
          <a:p>
            <a:pPr lvl="1"/>
            <a:r>
              <a:rPr lang="en-US" dirty="0"/>
              <a:t>Intended to be use by programs that are deployments on your behalf</a:t>
            </a:r>
          </a:p>
        </p:txBody>
      </p:sp>
    </p:spTree>
    <p:extLst>
      <p:ext uri="{BB962C8B-B14F-4D97-AF65-F5344CB8AC3E}">
        <p14:creationId xmlns:p14="http://schemas.microsoft.com/office/powerpoint/2010/main" val="287536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Staged Publishing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Publish updates to website into the staging deployment slot</a:t>
            </a:r>
          </a:p>
          <a:p>
            <a:r>
              <a:rPr lang="en-US" dirty="0"/>
              <a:t>Run and test in the staging slot</a:t>
            </a:r>
          </a:p>
          <a:p>
            <a:r>
              <a:rPr lang="en-US" dirty="0"/>
              <a:t>Instantly swap the staging and production slots</a:t>
            </a:r>
          </a:p>
          <a:p>
            <a:pPr lvl="1"/>
            <a:r>
              <a:rPr lang="en-US" dirty="0"/>
              <a:t>“Go Live”</a:t>
            </a:r>
          </a:p>
          <a:p>
            <a:pPr lvl="1"/>
            <a:r>
              <a:rPr lang="en-US" dirty="0"/>
              <a:t>“Oops!”</a:t>
            </a:r>
          </a:p>
        </p:txBody>
      </p:sp>
    </p:spTree>
    <p:extLst>
      <p:ext uri="{BB962C8B-B14F-4D97-AF65-F5344CB8AC3E}">
        <p14:creationId xmlns:p14="http://schemas.microsoft.com/office/powerpoint/2010/main" val="337878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Creating subscriptions</a:t>
            </a:r>
          </a:p>
          <a:p>
            <a:pPr marL="514350" indent="-514350">
              <a:buAutoNum type="arabicPeriod"/>
            </a:pPr>
            <a:r>
              <a:rPr lang="en-US" dirty="0"/>
              <a:t>Management Portals</a:t>
            </a:r>
          </a:p>
          <a:p>
            <a:pPr marL="514350" indent="-514350">
              <a:buAutoNum type="arabicPeriod"/>
            </a:pPr>
            <a:r>
              <a:rPr lang="en-US" dirty="0"/>
              <a:t>Resource Manager &amp; Scripts</a:t>
            </a:r>
          </a:p>
        </p:txBody>
      </p:sp>
    </p:spTree>
    <p:extLst>
      <p:ext uri="{BB962C8B-B14F-4D97-AF65-F5344CB8AC3E}">
        <p14:creationId xmlns:p14="http://schemas.microsoft.com/office/powerpoint/2010/main" val="145133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Automating Website Deployments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Publishing with Command Line Tools</a:t>
            </a:r>
          </a:p>
          <a:p>
            <a:pPr lvl="1"/>
            <a:r>
              <a:rPr lang="en-US" dirty="0" err="1"/>
              <a:t>MSBuild</a:t>
            </a:r>
            <a:endParaRPr lang="en-US" dirty="0"/>
          </a:p>
          <a:p>
            <a:pPr lvl="1"/>
            <a:r>
              <a:rPr lang="en-US" dirty="0"/>
              <a:t>FTP Scripts</a:t>
            </a:r>
          </a:p>
          <a:p>
            <a:pPr lvl="1"/>
            <a:r>
              <a:rPr lang="en-US" dirty="0"/>
              <a:t>PowerShell</a:t>
            </a:r>
          </a:p>
          <a:p>
            <a:pPr lvl="1"/>
            <a:r>
              <a:rPr lang="en-US" dirty="0"/>
              <a:t>Cross-Platform Command Line Interface (CLI)</a:t>
            </a:r>
          </a:p>
          <a:p>
            <a:r>
              <a:rPr lang="en-US" dirty="0"/>
              <a:t>Publishing from Source Control</a:t>
            </a:r>
          </a:p>
          <a:p>
            <a:pPr lvl="1"/>
            <a:r>
              <a:rPr lang="en-US" dirty="0"/>
              <a:t>Generally to a staged deployment slot</a:t>
            </a:r>
          </a:p>
        </p:txBody>
      </p:sp>
    </p:spTree>
    <p:extLst>
      <p:ext uri="{BB962C8B-B14F-4D97-AF65-F5344CB8AC3E}">
        <p14:creationId xmlns:p14="http://schemas.microsoft.com/office/powerpoint/2010/main" val="292183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Slots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5"/>
            <a:ext cx="11049000" cy="4265613"/>
          </a:xfrm>
        </p:spPr>
        <p:txBody>
          <a:bodyPr/>
          <a:lstStyle/>
          <a:p>
            <a:r>
              <a:rPr lang="en-US" dirty="0"/>
              <a:t>A separate website linked to your primary website</a:t>
            </a:r>
          </a:p>
          <a:p>
            <a:r>
              <a:rPr lang="en-US" dirty="0"/>
              <a:t>Each deployment slot has its own URL and runtime environment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58" y="2971800"/>
            <a:ext cx="2454972" cy="2816861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7296" y="3938439"/>
            <a:ext cx="7922421" cy="1496457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Elbow Connector 6"/>
          <p:cNvCxnSpPr>
            <a:stCxn id="5" idx="2"/>
            <a:endCxn id="6" idx="1"/>
          </p:cNvCxnSpPr>
          <p:nvPr/>
        </p:nvCxnSpPr>
        <p:spPr>
          <a:xfrm rot="5400000" flipH="1" flipV="1">
            <a:off x="2218723" y="4260089"/>
            <a:ext cx="1101993" cy="1955151"/>
          </a:xfrm>
          <a:prstGeom prst="bentConnector4">
            <a:avLst>
              <a:gd name="adj1" fmla="val -20331"/>
              <a:gd name="adj2" fmla="val 81391"/>
            </a:avLst>
          </a:prstGeom>
          <a:ln w="38100">
            <a:solidFill>
              <a:srgbClr val="00BC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88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from Source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Supported Options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214447" y="1880082"/>
            <a:ext cx="6063153" cy="3830164"/>
            <a:chOff x="1554430" y="1592744"/>
            <a:chExt cx="6186342" cy="3907984"/>
          </a:xfrm>
        </p:grpSpPr>
        <p:grpSp>
          <p:nvGrpSpPr>
            <p:cNvPr id="7" name="Group 6"/>
            <p:cNvGrpSpPr/>
            <p:nvPr/>
          </p:nvGrpSpPr>
          <p:grpSpPr>
            <a:xfrm>
              <a:off x="1554430" y="1592744"/>
              <a:ext cx="6035140" cy="3907984"/>
              <a:chOff x="1640714" y="1642171"/>
              <a:chExt cx="6035140" cy="3907984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89001" y="1642171"/>
                <a:ext cx="2770230" cy="74909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78420" y="2674520"/>
                <a:ext cx="2897434" cy="7773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79559" y="1642171"/>
                <a:ext cx="2883302" cy="7773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40714" y="2688653"/>
                <a:ext cx="2897433" cy="763227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16630" y="3728406"/>
                <a:ext cx="3109442" cy="7773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04273" y="4772795"/>
                <a:ext cx="2756097" cy="7773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76644" y="3726235"/>
                <a:ext cx="2869167" cy="77736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8" name="TextBox 11"/>
            <p:cNvSpPr txBox="1"/>
            <p:nvPr/>
          </p:nvSpPr>
          <p:spPr>
            <a:xfrm>
              <a:off x="4690360" y="4372774"/>
              <a:ext cx="3050412" cy="6594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charset="0"/>
                </a:defRPr>
              </a:lvl9pPr>
            </a:lstStyle>
            <a:p>
              <a:pPr defTabSz="1184333"/>
              <a:r>
                <a:rPr lang="en-US" dirty="0" err="1">
                  <a:solidFill>
                    <a:srgbClr val="1874CD"/>
                  </a:solidFill>
                  <a:latin typeface="+mj-lt"/>
                  <a:cs typeface="Segoe UI" panose="020B0502040204020203" pitchFamily="34" charset="0"/>
                </a:rPr>
                <a:t>Git</a:t>
              </a:r>
              <a:r>
                <a:rPr lang="en-US" dirty="0">
                  <a:solidFill>
                    <a:srgbClr val="1874CD"/>
                  </a:solidFill>
                  <a:latin typeface="+mj-lt"/>
                  <a:cs typeface="Segoe UI" panose="020B0502040204020203" pitchFamily="34" charset="0"/>
                </a:rPr>
                <a:t> or Mercurial repositories are supported.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708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  <a:p>
            <a:r>
              <a:rPr lang="en-US" dirty="0"/>
              <a:t>Continuous Deployment</a:t>
            </a:r>
          </a:p>
          <a:p>
            <a:r>
              <a:rPr lang="en-US" dirty="0"/>
              <a:t>Slots</a:t>
            </a:r>
          </a:p>
        </p:txBody>
      </p:sp>
    </p:spTree>
    <p:extLst>
      <p:ext uri="{BB962C8B-B14F-4D97-AF65-F5344CB8AC3E}">
        <p14:creationId xmlns:p14="http://schemas.microsoft.com/office/powerpoint/2010/main" val="2990371195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2E - Monitoring</a:t>
            </a:r>
          </a:p>
        </p:txBody>
      </p:sp>
    </p:spTree>
    <p:extLst>
      <p:ext uri="{BB962C8B-B14F-4D97-AF65-F5344CB8AC3E}">
        <p14:creationId xmlns:p14="http://schemas.microsoft.com/office/powerpoint/2010/main" val="28126919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4572000" algn="l"/>
              </a:tabLst>
            </a:pPr>
            <a:r>
              <a:rPr lang="en-US" dirty="0"/>
              <a:t>Monitoring App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1312" y="1447800"/>
            <a:ext cx="10491088" cy="4418019"/>
          </a:xfrm>
        </p:spPr>
        <p:txBody>
          <a:bodyPr/>
          <a:lstStyle/>
          <a:p>
            <a:pPr marL="0" indent="0">
              <a:buNone/>
              <a:tabLst>
                <a:tab pos="3200400" algn="l"/>
              </a:tabLst>
            </a:pPr>
            <a:r>
              <a:rPr lang="en-US" dirty="0"/>
              <a:t>Alerts	Notification of Error Conditions</a:t>
            </a:r>
          </a:p>
          <a:p>
            <a:pPr marL="0" indent="0">
              <a:buNone/>
              <a:tabLst>
                <a:tab pos="3200400" algn="l"/>
              </a:tabLst>
            </a:pPr>
            <a:r>
              <a:rPr lang="en-US" dirty="0"/>
              <a:t>Diagnostics Logs	Settings of what to Monitor and Storage</a:t>
            </a:r>
          </a:p>
          <a:p>
            <a:pPr marL="0" indent="0">
              <a:buNone/>
              <a:tabLst>
                <a:tab pos="3200400" algn="l"/>
              </a:tabLst>
            </a:pPr>
            <a:r>
              <a:rPr lang="en-US" dirty="0"/>
              <a:t>Log Stream	Live View of Monitoring</a:t>
            </a:r>
          </a:p>
          <a:p>
            <a:pPr marL="0" indent="0">
              <a:buNone/>
              <a:tabLst>
                <a:tab pos="3200400" algn="l"/>
              </a:tabLst>
            </a:pPr>
            <a:r>
              <a:rPr lang="en-US" dirty="0"/>
              <a:t>Process Explorer	Host Process Details</a:t>
            </a:r>
          </a:p>
          <a:p>
            <a:pPr marL="0" indent="0">
              <a:buNone/>
              <a:tabLst>
                <a:tab pos="3200400" algn="l"/>
              </a:tabLst>
            </a:pPr>
            <a:r>
              <a:rPr lang="en-US" dirty="0"/>
              <a:t>Metrics	Performance Counters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" y="1600200"/>
            <a:ext cx="405512" cy="3924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" y="2145030"/>
            <a:ext cx="396180" cy="4225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" y="2720022"/>
            <a:ext cx="381000" cy="381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" y="3334386"/>
            <a:ext cx="399414" cy="3994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" y="3986214"/>
            <a:ext cx="368707" cy="35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0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696686" y="274638"/>
            <a:ext cx="10885714" cy="1143000"/>
          </a:xfrm>
        </p:spPr>
        <p:txBody>
          <a:bodyPr/>
          <a:lstStyle/>
          <a:p>
            <a:r>
              <a:rPr lang="en-US" dirty="0"/>
              <a:t>Alerts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417638"/>
            <a:ext cx="10972800" cy="3914775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Endpoint Monitoring Metrics</a:t>
            </a:r>
          </a:p>
          <a:p>
            <a:pPr lvl="1"/>
            <a:r>
              <a:rPr lang="en-US" sz="2400" dirty="0"/>
              <a:t>Response Time Metric for each test location</a:t>
            </a:r>
          </a:p>
          <a:p>
            <a:pPr lvl="1"/>
            <a:r>
              <a:rPr lang="en-US" sz="2400" dirty="0"/>
              <a:t>Uptime Metric for each test location</a:t>
            </a:r>
          </a:p>
          <a:p>
            <a:pPr lvl="1"/>
            <a:r>
              <a:rPr lang="en-US" sz="2400" dirty="0"/>
              <a:t>Each Metric can be added to the Dashboard and Monitor pages in the portal</a:t>
            </a:r>
          </a:p>
          <a:p>
            <a:r>
              <a:rPr lang="en-US" sz="2800" dirty="0"/>
              <a:t>Alert Rules</a:t>
            </a:r>
          </a:p>
          <a:p>
            <a:pPr lvl="1"/>
            <a:r>
              <a:rPr lang="en-US" sz="2400" dirty="0"/>
              <a:t>A rule can be defined for each metric</a:t>
            </a:r>
          </a:p>
          <a:p>
            <a:r>
              <a:rPr lang="en-US" sz="2800" dirty="0"/>
              <a:t>Notifications</a:t>
            </a:r>
          </a:p>
          <a:p>
            <a:pPr lvl="1"/>
            <a:r>
              <a:rPr lang="en-US" sz="2400" dirty="0"/>
              <a:t>Email Service Admin and Co-Admin</a:t>
            </a:r>
          </a:p>
          <a:p>
            <a:pPr lvl="1"/>
            <a:r>
              <a:rPr lang="en-US" sz="2400" dirty="0"/>
              <a:t>Provide an email address to send alert to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288" y="649923"/>
            <a:ext cx="405512" cy="39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0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739080" y="274638"/>
            <a:ext cx="10591800" cy="1143000"/>
          </a:xfrm>
        </p:spPr>
        <p:txBody>
          <a:bodyPr/>
          <a:lstStyle/>
          <a:p>
            <a:r>
              <a:rPr lang="en-US" dirty="0"/>
              <a:t>Site Diagnostic Log Files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371600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Log File Targets</a:t>
            </a:r>
          </a:p>
          <a:p>
            <a:pPr lvl="1"/>
            <a:r>
              <a:rPr lang="en-US" dirty="0"/>
              <a:t>File System (Shared Cloud Drive)</a:t>
            </a:r>
          </a:p>
          <a:p>
            <a:pPr lvl="1"/>
            <a:r>
              <a:rPr lang="en-US" dirty="0"/>
              <a:t>Azure Blob Storage</a:t>
            </a:r>
          </a:p>
          <a:p>
            <a:r>
              <a:rPr lang="en-US" dirty="0"/>
              <a:t>Web Server Log</a:t>
            </a:r>
          </a:p>
          <a:p>
            <a:pPr lvl="1"/>
            <a:r>
              <a:rPr lang="en-US" dirty="0"/>
              <a:t>File System </a:t>
            </a:r>
            <a:r>
              <a:rPr lang="en-US" i="1" dirty="0"/>
              <a:t>or</a:t>
            </a:r>
            <a:r>
              <a:rPr lang="en-US" dirty="0"/>
              <a:t> Azure Blob Storage</a:t>
            </a:r>
          </a:p>
          <a:p>
            <a:r>
              <a:rPr lang="en-US" dirty="0"/>
              <a:t>Detailed Error Messages &amp; Failed Request Tracing</a:t>
            </a:r>
          </a:p>
          <a:p>
            <a:pPr lvl="1"/>
            <a:r>
              <a:rPr lang="en-US" dirty="0"/>
              <a:t>File System Only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474606" y="2853590"/>
            <a:ext cx="1797883" cy="518110"/>
            <a:chOff x="3749384" y="4225497"/>
            <a:chExt cx="1834412" cy="528637"/>
          </a:xfrm>
        </p:grpSpPr>
        <p:pic>
          <p:nvPicPr>
            <p:cNvPr id="8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84" y="4225497"/>
              <a:ext cx="604838" cy="528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4354567" y="4240516"/>
              <a:ext cx="1229229" cy="4985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buSzPct val="80000"/>
              </a:pPr>
              <a:r>
                <a:rPr lang="en-US" sz="1764" dirty="0">
                  <a:gradFill>
                    <a:gsLst>
                      <a:gs pos="0">
                        <a:srgbClr val="292929">
                          <a:lumMod val="90000"/>
                          <a:lumOff val="10000"/>
                        </a:srgbClr>
                      </a:gs>
                      <a:gs pos="86000">
                        <a:srgbClr val="292929">
                          <a:lumMod val="90000"/>
                          <a:lumOff val="10000"/>
                        </a:srgbClr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Azure Blob Storage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629400" y="1739416"/>
            <a:ext cx="2137830" cy="633458"/>
            <a:chOff x="7681261" y="1695329"/>
            <a:chExt cx="2181266" cy="64632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955" y="1754373"/>
              <a:ext cx="561975" cy="557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12"/>
            <p:cNvSpPr/>
            <p:nvPr/>
          </p:nvSpPr>
          <p:spPr bwMode="auto">
            <a:xfrm>
              <a:off x="7942308" y="1695329"/>
              <a:ext cx="1920219" cy="64632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44809" tIns="44807" rIns="44809" bIns="44807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01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latin typeface="Segoe UI" panose="020B0502040204020203" pitchFamily="34" charset="0"/>
                </a:rPr>
                <a:t>Contoso</a:t>
              </a:r>
            </a:p>
            <a:p>
              <a:pPr algn="ctr" defTabSz="671801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latin typeface="Segoe UI" panose="020B0502040204020203" pitchFamily="34" charset="0"/>
                </a:rPr>
                <a:t>Website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7681261" y="1695329"/>
              <a:ext cx="1920219" cy="646328"/>
            </a:xfrm>
            <a:prstGeom prst="rect">
              <a:avLst/>
            </a:prstGeom>
            <a:noFill/>
            <a:ln w="38100">
              <a:solidFill>
                <a:srgbClr val="58595B"/>
              </a:solidFill>
              <a:prstDash val="solid"/>
              <a:headEnd type="none" w="med" len="med"/>
              <a:tailEnd type="none" w="med" len="med"/>
            </a:ln>
            <a:effectLst>
              <a:innerShdw blurRad="127000" dir="11220000">
                <a:prstClr val="black">
                  <a:alpha val="50000"/>
                </a:prstClr>
              </a:inn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matte"/>
          </p:spPr>
          <p:txBody>
            <a:bodyPr vert="horz" wrap="square" lIns="33603" tIns="33602" rIns="33603" bIns="33602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71801">
                <a:defRPr/>
              </a:pPr>
              <a:endParaRPr lang="en-US" sz="2058" kern="0" spc="-37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95959">
                    <a:alpha val="99000"/>
                  </a:srgbClr>
                </a:solidFill>
                <a:latin typeface="Segoe UI" panose="020B0502040204020203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474605" y="1742962"/>
            <a:ext cx="1995804" cy="636358"/>
            <a:chOff x="9030348" y="3009811"/>
            <a:chExt cx="2036354" cy="649288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0348" y="3009811"/>
              <a:ext cx="487362" cy="649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Rectangle 18"/>
            <p:cNvSpPr/>
            <p:nvPr/>
          </p:nvSpPr>
          <p:spPr bwMode="auto">
            <a:xfrm>
              <a:off x="9517710" y="3009811"/>
              <a:ext cx="1548992" cy="64632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44809" tIns="44807" rIns="44809" bIns="44807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671801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latin typeface="Segoe UI" panose="020B0502040204020203" pitchFamily="34" charset="0"/>
                </a:rPr>
                <a:t>Shared Cloud Drive</a:t>
              </a:r>
            </a:p>
          </p:txBody>
        </p:sp>
      </p:grpSp>
      <p:cxnSp>
        <p:nvCxnSpPr>
          <p:cNvPr id="20" name="Straight Arrow Connector 19"/>
          <p:cNvCxnSpPr>
            <a:stCxn id="14" idx="3"/>
            <a:endCxn id="18" idx="1"/>
          </p:cNvCxnSpPr>
          <p:nvPr/>
        </p:nvCxnSpPr>
        <p:spPr>
          <a:xfrm>
            <a:off x="8511383" y="2056145"/>
            <a:ext cx="963223" cy="4997"/>
          </a:xfrm>
          <a:prstGeom prst="straightConnector1">
            <a:avLst/>
          </a:prstGeom>
          <a:ln w="38100">
            <a:solidFill>
              <a:srgbClr val="BAD8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6629400" y="2795542"/>
            <a:ext cx="2137830" cy="633458"/>
            <a:chOff x="7681261" y="1695329"/>
            <a:chExt cx="2181266" cy="646328"/>
          </a:xfrm>
        </p:grpSpPr>
        <p:pic>
          <p:nvPicPr>
            <p:cNvPr id="2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955" y="1754373"/>
              <a:ext cx="561975" cy="557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Rectangle 22"/>
            <p:cNvSpPr/>
            <p:nvPr/>
          </p:nvSpPr>
          <p:spPr bwMode="auto">
            <a:xfrm>
              <a:off x="7942308" y="1695329"/>
              <a:ext cx="1920219" cy="64632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44809" tIns="44807" rIns="44809" bIns="44807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01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latin typeface="Segoe UI" panose="020B0502040204020203" pitchFamily="34" charset="0"/>
                </a:rPr>
                <a:t>Contoso</a:t>
              </a:r>
            </a:p>
            <a:p>
              <a:pPr algn="ctr" defTabSz="671801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latin typeface="Segoe UI" panose="020B0502040204020203" pitchFamily="34" charset="0"/>
                </a:rPr>
                <a:t>Website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7681261" y="1695329"/>
              <a:ext cx="1920219" cy="646328"/>
            </a:xfrm>
            <a:prstGeom prst="rect">
              <a:avLst/>
            </a:prstGeom>
            <a:noFill/>
            <a:ln w="38100">
              <a:solidFill>
                <a:srgbClr val="58595B"/>
              </a:solidFill>
              <a:prstDash val="solid"/>
              <a:headEnd type="none" w="med" len="med"/>
              <a:tailEnd type="none" w="med" len="med"/>
            </a:ln>
            <a:effectLst>
              <a:innerShdw blurRad="127000" dir="11220000">
                <a:prstClr val="black">
                  <a:alpha val="50000"/>
                </a:prstClr>
              </a:inn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matte"/>
          </p:spPr>
          <p:txBody>
            <a:bodyPr vert="horz" wrap="square" lIns="33603" tIns="33602" rIns="33603" bIns="33602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71801">
                <a:defRPr/>
              </a:pPr>
              <a:endParaRPr lang="en-US" sz="2058" kern="0" spc="-37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95959">
                    <a:alpha val="99000"/>
                  </a:srgbClr>
                </a:solidFill>
                <a:latin typeface="Segoe UI" panose="020B0502040204020203" pitchFamily="34" charset="0"/>
              </a:endParaRPr>
            </a:p>
          </p:txBody>
        </p:sp>
      </p:grpSp>
      <p:cxnSp>
        <p:nvCxnSpPr>
          <p:cNvPr id="25" name="Straight Arrow Connector 24"/>
          <p:cNvCxnSpPr>
            <a:stCxn id="24" idx="3"/>
            <a:endCxn id="8" idx="1"/>
          </p:cNvCxnSpPr>
          <p:nvPr/>
        </p:nvCxnSpPr>
        <p:spPr>
          <a:xfrm>
            <a:off x="8511383" y="3112271"/>
            <a:ext cx="963223" cy="374"/>
          </a:xfrm>
          <a:prstGeom prst="straightConnector1">
            <a:avLst/>
          </a:prstGeom>
          <a:ln w="38100">
            <a:solidFill>
              <a:srgbClr val="BAD8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9620" y="634842"/>
            <a:ext cx="396180" cy="42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2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447800"/>
            <a:ext cx="10972800" cy="37322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Web Server Log</a:t>
            </a:r>
          </a:p>
          <a:p>
            <a:pPr lvl="1"/>
            <a:r>
              <a:rPr lang="en-US" sz="2400" dirty="0"/>
              <a:t>D:\home\LogFiles\http\RawLogs</a:t>
            </a:r>
          </a:p>
          <a:p>
            <a:r>
              <a:rPr lang="en-US" sz="2800" dirty="0"/>
              <a:t>Detailed Errors Log</a:t>
            </a:r>
          </a:p>
          <a:p>
            <a:pPr lvl="1"/>
            <a:r>
              <a:rPr lang="en-US" sz="2400" dirty="0"/>
              <a:t>D:\home\LogFiles\DetailedErrors</a:t>
            </a:r>
          </a:p>
          <a:p>
            <a:r>
              <a:rPr lang="en-US" sz="2800" dirty="0"/>
              <a:t>Failed Request Log</a:t>
            </a:r>
          </a:p>
          <a:p>
            <a:pPr lvl="1"/>
            <a:r>
              <a:rPr lang="en-US" sz="2400" dirty="0"/>
              <a:t>D:\home\LogFiles\W3SVC</a:t>
            </a:r>
            <a:r>
              <a:rPr lang="en-US" sz="2400" i="1" dirty="0"/>
              <a:t>&lt;Uniqueld&gt;</a:t>
            </a:r>
            <a:endParaRPr lang="en-US" sz="2400" dirty="0"/>
          </a:p>
          <a:p>
            <a:r>
              <a:rPr lang="en-US" sz="2800" dirty="0"/>
              <a:t>Event Log (xml)</a:t>
            </a:r>
          </a:p>
          <a:p>
            <a:pPr lvl="1"/>
            <a:r>
              <a:rPr lang="en-US" sz="2400" dirty="0"/>
              <a:t>D:\home\LogFiles\eventlog.xml</a:t>
            </a:r>
          </a:p>
          <a:p>
            <a:pPr lvl="1"/>
            <a:r>
              <a:rPr lang="en-US" sz="2400" dirty="0"/>
              <a:t>Unhandled exceptions and other events generally logged to the Windows Application Event Log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739080" y="274638"/>
            <a:ext cx="10591800" cy="1143000"/>
          </a:xfrm>
        </p:spPr>
        <p:txBody>
          <a:bodyPr/>
          <a:lstStyle/>
          <a:p>
            <a:r>
              <a:rPr lang="en-US" dirty="0"/>
              <a:t>Site Diagnostic Log Files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9620" y="634842"/>
            <a:ext cx="396180" cy="42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6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373187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Log File Targets</a:t>
            </a:r>
          </a:p>
          <a:p>
            <a:pPr lvl="1"/>
            <a:r>
              <a:rPr lang="en-US" dirty="0"/>
              <a:t>File System</a:t>
            </a:r>
          </a:p>
          <a:p>
            <a:pPr lvl="1"/>
            <a:r>
              <a:rPr lang="en-US" dirty="0"/>
              <a:t>Azure Blob Storage</a:t>
            </a:r>
          </a:p>
          <a:p>
            <a:pPr lvl="1"/>
            <a:r>
              <a:rPr lang="en-US" dirty="0"/>
              <a:t>Azure Table Storage</a:t>
            </a:r>
          </a:p>
          <a:p>
            <a:r>
              <a:rPr lang="en-US" dirty="0"/>
              <a:t>Logging Levels</a:t>
            </a:r>
          </a:p>
          <a:p>
            <a:pPr lvl="1"/>
            <a:r>
              <a:rPr lang="en-US" dirty="0"/>
              <a:t>Error</a:t>
            </a:r>
          </a:p>
          <a:p>
            <a:pPr lvl="1"/>
            <a:r>
              <a:rPr lang="en-US" dirty="0"/>
              <a:t>Warning</a:t>
            </a:r>
          </a:p>
          <a:p>
            <a:pPr lvl="1"/>
            <a:r>
              <a:rPr lang="en-US" dirty="0"/>
              <a:t>Information</a:t>
            </a:r>
          </a:p>
          <a:p>
            <a:pPr lvl="1"/>
            <a:r>
              <a:rPr lang="en-US" dirty="0"/>
              <a:t>Verbose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9085896" y="3475326"/>
            <a:ext cx="1797883" cy="518110"/>
            <a:chOff x="3749384" y="4225497"/>
            <a:chExt cx="1834412" cy="528637"/>
          </a:xfrm>
        </p:grpSpPr>
        <p:pic>
          <p:nvPicPr>
            <p:cNvPr id="33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84" y="4225497"/>
              <a:ext cx="604838" cy="528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4354567" y="4240516"/>
              <a:ext cx="1229229" cy="4985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buSzPct val="80000"/>
              </a:pPr>
              <a:r>
                <a:rPr lang="en-US" sz="1764" dirty="0">
                  <a:gradFill>
                    <a:gsLst>
                      <a:gs pos="0">
                        <a:srgbClr val="292929">
                          <a:lumMod val="90000"/>
                          <a:lumOff val="10000"/>
                        </a:srgbClr>
                      </a:gs>
                      <a:gs pos="86000">
                        <a:srgbClr val="292929">
                          <a:lumMod val="90000"/>
                          <a:lumOff val="10000"/>
                        </a:srgbClr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Azure Blob Storage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240690" y="2361152"/>
            <a:ext cx="2137830" cy="633458"/>
            <a:chOff x="7681261" y="1695329"/>
            <a:chExt cx="2181266" cy="646328"/>
          </a:xfrm>
        </p:grpSpPr>
        <p:pic>
          <p:nvPicPr>
            <p:cNvPr id="36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955" y="1754373"/>
              <a:ext cx="561975" cy="557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Rectangle 36"/>
            <p:cNvSpPr/>
            <p:nvPr/>
          </p:nvSpPr>
          <p:spPr bwMode="auto">
            <a:xfrm>
              <a:off x="7942308" y="1695329"/>
              <a:ext cx="1920219" cy="64632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44809" tIns="44807" rIns="44809" bIns="44807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01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latin typeface="Segoe UI" panose="020B0502040204020203" pitchFamily="34" charset="0"/>
                </a:rPr>
                <a:t>Contoso</a:t>
              </a:r>
            </a:p>
            <a:p>
              <a:pPr algn="ctr" defTabSz="671801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latin typeface="Segoe UI" panose="020B0502040204020203" pitchFamily="34" charset="0"/>
                </a:rPr>
                <a:t>Website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7681261" y="1695329"/>
              <a:ext cx="1920219" cy="646328"/>
            </a:xfrm>
            <a:prstGeom prst="rect">
              <a:avLst/>
            </a:prstGeom>
            <a:noFill/>
            <a:ln w="38100">
              <a:solidFill>
                <a:srgbClr val="58595B"/>
              </a:solidFill>
              <a:prstDash val="solid"/>
              <a:headEnd type="none" w="med" len="med"/>
              <a:tailEnd type="none" w="med" len="med"/>
            </a:ln>
            <a:effectLst>
              <a:innerShdw blurRad="127000" dir="11220000">
                <a:prstClr val="black">
                  <a:alpha val="50000"/>
                </a:prstClr>
              </a:inn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matte"/>
          </p:spPr>
          <p:txBody>
            <a:bodyPr vert="horz" wrap="square" lIns="33603" tIns="33602" rIns="33603" bIns="33602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71801">
                <a:defRPr/>
              </a:pPr>
              <a:endParaRPr lang="en-US" sz="2058" kern="0" spc="-37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95959">
                    <a:alpha val="99000"/>
                  </a:srgbClr>
                </a:solidFill>
                <a:latin typeface="Segoe UI" panose="020B0502040204020203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9085895" y="2364698"/>
            <a:ext cx="1995804" cy="636358"/>
            <a:chOff x="9030348" y="3009811"/>
            <a:chExt cx="2036354" cy="649288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0348" y="3009811"/>
              <a:ext cx="487362" cy="649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Rectangle 40"/>
            <p:cNvSpPr/>
            <p:nvPr/>
          </p:nvSpPr>
          <p:spPr bwMode="auto">
            <a:xfrm>
              <a:off x="9517710" y="3009811"/>
              <a:ext cx="1548992" cy="64632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44809" tIns="44807" rIns="44809" bIns="44807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671801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latin typeface="Segoe UI" panose="020B0502040204020203" pitchFamily="34" charset="0"/>
                </a:rPr>
                <a:t>Shared Cloud Drive</a:t>
              </a:r>
            </a:p>
          </p:txBody>
        </p:sp>
      </p:grpSp>
      <p:cxnSp>
        <p:nvCxnSpPr>
          <p:cNvPr id="42" name="Straight Arrow Connector 41"/>
          <p:cNvCxnSpPr>
            <a:stCxn id="38" idx="3"/>
            <a:endCxn id="40" idx="1"/>
          </p:cNvCxnSpPr>
          <p:nvPr/>
        </p:nvCxnSpPr>
        <p:spPr>
          <a:xfrm>
            <a:off x="8122673" y="2677881"/>
            <a:ext cx="963223" cy="4997"/>
          </a:xfrm>
          <a:prstGeom prst="straightConnector1">
            <a:avLst/>
          </a:prstGeom>
          <a:ln w="38100">
            <a:solidFill>
              <a:srgbClr val="BAD8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6240690" y="3417278"/>
            <a:ext cx="2137830" cy="633458"/>
            <a:chOff x="7681261" y="1695329"/>
            <a:chExt cx="2181266" cy="646328"/>
          </a:xfrm>
        </p:grpSpPr>
        <p:pic>
          <p:nvPicPr>
            <p:cNvPr id="44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955" y="1754373"/>
              <a:ext cx="561975" cy="557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Rectangle 44"/>
            <p:cNvSpPr/>
            <p:nvPr/>
          </p:nvSpPr>
          <p:spPr bwMode="auto">
            <a:xfrm>
              <a:off x="7942308" y="1695329"/>
              <a:ext cx="1920219" cy="64632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44809" tIns="44807" rIns="44809" bIns="44807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01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latin typeface="Segoe UI" panose="020B0502040204020203" pitchFamily="34" charset="0"/>
                </a:rPr>
                <a:t>Contoso</a:t>
              </a:r>
            </a:p>
            <a:p>
              <a:pPr algn="ctr" defTabSz="671801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latin typeface="Segoe UI" panose="020B0502040204020203" pitchFamily="34" charset="0"/>
                </a:rPr>
                <a:t>Website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7681261" y="1695329"/>
              <a:ext cx="1920219" cy="646328"/>
            </a:xfrm>
            <a:prstGeom prst="rect">
              <a:avLst/>
            </a:prstGeom>
            <a:noFill/>
            <a:ln w="38100">
              <a:solidFill>
                <a:srgbClr val="58595B"/>
              </a:solidFill>
              <a:prstDash val="solid"/>
              <a:headEnd type="none" w="med" len="med"/>
              <a:tailEnd type="none" w="med" len="med"/>
            </a:ln>
            <a:effectLst>
              <a:innerShdw blurRad="127000" dir="11220000">
                <a:prstClr val="black">
                  <a:alpha val="50000"/>
                </a:prstClr>
              </a:inn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matte"/>
          </p:spPr>
          <p:txBody>
            <a:bodyPr vert="horz" wrap="square" lIns="33603" tIns="33602" rIns="33603" bIns="33602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71801">
                <a:defRPr/>
              </a:pPr>
              <a:endParaRPr lang="en-US" sz="2058" kern="0" spc="-37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95959">
                    <a:alpha val="99000"/>
                  </a:srgbClr>
                </a:solidFill>
                <a:latin typeface="Segoe UI" panose="020B0502040204020203" pitchFamily="34" charset="0"/>
              </a:endParaRPr>
            </a:p>
          </p:txBody>
        </p:sp>
      </p:grpSp>
      <p:cxnSp>
        <p:nvCxnSpPr>
          <p:cNvPr id="47" name="Straight Arrow Connector 46"/>
          <p:cNvCxnSpPr>
            <a:stCxn id="46" idx="3"/>
            <a:endCxn id="33" idx="1"/>
          </p:cNvCxnSpPr>
          <p:nvPr/>
        </p:nvCxnSpPr>
        <p:spPr>
          <a:xfrm>
            <a:off x="8122673" y="3734007"/>
            <a:ext cx="963223" cy="374"/>
          </a:xfrm>
          <a:prstGeom prst="straightConnector1">
            <a:avLst/>
          </a:prstGeom>
          <a:ln w="38100">
            <a:solidFill>
              <a:srgbClr val="BAD8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6240690" y="4509364"/>
            <a:ext cx="2137830" cy="633458"/>
            <a:chOff x="7681261" y="1695329"/>
            <a:chExt cx="2181266" cy="646328"/>
          </a:xfrm>
        </p:grpSpPr>
        <p:pic>
          <p:nvPicPr>
            <p:cNvPr id="49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955" y="1754373"/>
              <a:ext cx="561975" cy="557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" name="Rectangle 49"/>
            <p:cNvSpPr/>
            <p:nvPr/>
          </p:nvSpPr>
          <p:spPr bwMode="auto">
            <a:xfrm>
              <a:off x="7942308" y="1695329"/>
              <a:ext cx="1920219" cy="64632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44809" tIns="44807" rIns="44809" bIns="44807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01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latin typeface="Segoe UI" panose="020B0502040204020203" pitchFamily="34" charset="0"/>
                </a:rPr>
                <a:t>Contoso</a:t>
              </a:r>
            </a:p>
            <a:p>
              <a:pPr algn="ctr" defTabSz="671801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latin typeface="Segoe UI" panose="020B0502040204020203" pitchFamily="34" charset="0"/>
                </a:rPr>
                <a:t>Website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681261" y="1695329"/>
              <a:ext cx="1920219" cy="646328"/>
            </a:xfrm>
            <a:prstGeom prst="rect">
              <a:avLst/>
            </a:prstGeom>
            <a:noFill/>
            <a:ln w="38100">
              <a:solidFill>
                <a:srgbClr val="58595B"/>
              </a:solidFill>
              <a:prstDash val="solid"/>
              <a:headEnd type="none" w="med" len="med"/>
              <a:tailEnd type="none" w="med" len="med"/>
            </a:ln>
            <a:effectLst>
              <a:innerShdw blurRad="127000" dir="11220000">
                <a:prstClr val="black">
                  <a:alpha val="50000"/>
                </a:prstClr>
              </a:inn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matte"/>
          </p:spPr>
          <p:txBody>
            <a:bodyPr vert="horz" wrap="square" lIns="33603" tIns="33602" rIns="33603" bIns="33602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71801">
                <a:defRPr/>
              </a:pPr>
              <a:endParaRPr lang="en-US" sz="2058" kern="0" spc="-37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95959">
                    <a:alpha val="99000"/>
                  </a:srgbClr>
                </a:solidFill>
                <a:latin typeface="Segoe UI" panose="020B0502040204020203" pitchFamily="34" charset="0"/>
              </a:endParaRPr>
            </a:p>
          </p:txBody>
        </p:sp>
      </p:grpSp>
      <p:cxnSp>
        <p:nvCxnSpPr>
          <p:cNvPr id="52" name="Straight Arrow Connector 51"/>
          <p:cNvCxnSpPr>
            <a:stCxn id="51" idx="3"/>
            <a:endCxn id="55" idx="1"/>
          </p:cNvCxnSpPr>
          <p:nvPr/>
        </p:nvCxnSpPr>
        <p:spPr>
          <a:xfrm flipV="1">
            <a:off x="8122672" y="4826094"/>
            <a:ext cx="949669" cy="1"/>
          </a:xfrm>
          <a:prstGeom prst="straightConnector1">
            <a:avLst/>
          </a:prstGeom>
          <a:ln w="38100">
            <a:solidFill>
              <a:srgbClr val="BAD8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9072342" y="4574817"/>
            <a:ext cx="1811437" cy="502551"/>
            <a:chOff x="10345683" y="3995535"/>
            <a:chExt cx="1848242" cy="512762"/>
          </a:xfrm>
        </p:grpSpPr>
        <p:sp>
          <p:nvSpPr>
            <p:cNvPr id="54" name="TextBox 53"/>
            <p:cNvSpPr txBox="1"/>
            <p:nvPr/>
          </p:nvSpPr>
          <p:spPr>
            <a:xfrm>
              <a:off x="10964696" y="4002999"/>
              <a:ext cx="1229229" cy="4985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buSzPct val="80000"/>
              </a:pPr>
              <a:r>
                <a:rPr lang="en-US" sz="1764" dirty="0">
                  <a:gradFill>
                    <a:gsLst>
                      <a:gs pos="0">
                        <a:srgbClr val="292929">
                          <a:lumMod val="90000"/>
                          <a:lumOff val="10000"/>
                        </a:srgbClr>
                      </a:gs>
                      <a:gs pos="86000">
                        <a:srgbClr val="292929">
                          <a:lumMod val="90000"/>
                          <a:lumOff val="10000"/>
                        </a:srgbClr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Azure Table Storage</a:t>
              </a:r>
            </a:p>
          </p:txBody>
        </p:sp>
        <p:pic>
          <p:nvPicPr>
            <p:cNvPr id="55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5683" y="3995535"/>
              <a:ext cx="5905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739080" y="274638"/>
            <a:ext cx="10591800" cy="1143000"/>
          </a:xfrm>
        </p:spPr>
        <p:txBody>
          <a:bodyPr/>
          <a:lstStyle/>
          <a:p>
            <a:r>
              <a:rPr lang="en-US" dirty="0"/>
              <a:t>Application Diagnostic Log Files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9620" y="634842"/>
            <a:ext cx="396180" cy="42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84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486400" cy="63976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Azure.com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905000"/>
            <a:ext cx="5486400" cy="3575050"/>
          </a:xfrm>
        </p:spPr>
        <p:txBody>
          <a:bodyPr/>
          <a:lstStyle/>
          <a:p>
            <a:r>
              <a:rPr lang="en-US" sz="2000" dirty="0"/>
              <a:t>Subscribe/activate</a:t>
            </a:r>
          </a:p>
          <a:p>
            <a:r>
              <a:rPr lang="en-US" sz="2000" dirty="0"/>
              <a:t>Enable Preview features</a:t>
            </a:r>
          </a:p>
          <a:p>
            <a:r>
              <a:rPr lang="en-US" sz="2000" dirty="0"/>
              <a:t>View pricing</a:t>
            </a:r>
          </a:p>
          <a:p>
            <a:r>
              <a:rPr lang="en-US" sz="2000" dirty="0"/>
              <a:t>Support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Change Subscriptions</a:t>
            </a:r>
          </a:p>
          <a:p>
            <a:r>
              <a:rPr lang="en-US" sz="2000" dirty="0"/>
              <a:t>Add Web App from gallery</a:t>
            </a:r>
          </a:p>
          <a:p>
            <a:r>
              <a:rPr lang="en-US" sz="2000" dirty="0"/>
              <a:t>Add VM from gallery</a:t>
            </a:r>
          </a:p>
          <a:p>
            <a:r>
              <a:rPr lang="en-US" sz="2000" dirty="0"/>
              <a:t>Explore settings &amp; </a:t>
            </a:r>
            <a:r>
              <a:rPr lang="en-US" sz="2000" dirty="0" err="1"/>
              <a:t>config</a:t>
            </a:r>
            <a:endParaRPr lang="en-US" sz="2000" dirty="0"/>
          </a:p>
          <a:p>
            <a:r>
              <a:rPr lang="en-US" sz="2000" dirty="0"/>
              <a:t>Help</a:t>
            </a:r>
          </a:p>
          <a:p>
            <a:pPr marL="0" indent="0">
              <a:buNone/>
            </a:pPr>
            <a:endParaRPr lang="en-US" sz="2000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324600" y="1219200"/>
            <a:ext cx="5486400" cy="63976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Portal.azure.com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1905000"/>
            <a:ext cx="5486400" cy="3575050"/>
          </a:xfrm>
        </p:spPr>
        <p:txBody>
          <a:bodyPr/>
          <a:lstStyle/>
          <a:p>
            <a:r>
              <a:rPr lang="en-US" sz="2000" dirty="0"/>
              <a:t>Customize start board</a:t>
            </a:r>
          </a:p>
          <a:p>
            <a:r>
              <a:rPr lang="en-US" sz="2000" dirty="0"/>
              <a:t>Tile Gallery</a:t>
            </a:r>
          </a:p>
          <a:p>
            <a:r>
              <a:rPr lang="en-US" sz="2000" dirty="0"/>
              <a:t>Pin Favorites</a:t>
            </a:r>
          </a:p>
          <a:p>
            <a:r>
              <a:rPr lang="en-US" sz="2000" dirty="0"/>
              <a:t>Theme change</a:t>
            </a:r>
          </a:p>
          <a:p>
            <a:r>
              <a:rPr lang="en-US" sz="2000" dirty="0"/>
              <a:t>Search for service</a:t>
            </a:r>
          </a:p>
          <a:p>
            <a:r>
              <a:rPr lang="en-US" sz="2000" dirty="0"/>
              <a:t>Marketplace</a:t>
            </a:r>
          </a:p>
          <a:p>
            <a:r>
              <a:rPr lang="en-US" sz="2000" dirty="0"/>
              <a:t>View costs</a:t>
            </a:r>
          </a:p>
          <a:p>
            <a:r>
              <a:rPr lang="en-US" sz="2000" dirty="0"/>
              <a:t>Create support tickets</a:t>
            </a:r>
          </a:p>
          <a:p>
            <a:endParaRPr lang="en-US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 bwMode="auto">
          <a:xfrm>
            <a:off x="914400" y="3429000"/>
            <a:ext cx="5486400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None/>
              <a:defRPr sz="2800" b="1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None/>
              <a:defRPr sz="1800" b="1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None/>
              <a:defRPr sz="1600" b="1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None/>
              <a:defRPr sz="1600" b="1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2286000" indent="0" algn="l" defTabSz="685783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685783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685783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685783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Manage.windowsazure.com</a:t>
            </a:r>
          </a:p>
        </p:txBody>
      </p:sp>
    </p:spTree>
    <p:extLst>
      <p:ext uri="{BB962C8B-B14F-4D97-AF65-F5344CB8AC3E}">
        <p14:creationId xmlns:p14="http://schemas.microsoft.com/office/powerpoint/2010/main" val="338073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371600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View diagnostics data real-time (almost) without downloading diagnostic logs</a:t>
            </a:r>
          </a:p>
          <a:p>
            <a:pPr lvl="1"/>
            <a:r>
              <a:rPr lang="en-US" dirty="0"/>
              <a:t>Live-Streaming also streams data written to any .txt file in the D:\home\LogFiles directory</a:t>
            </a:r>
          </a:p>
          <a:p>
            <a:r>
              <a:rPr lang="en-US" dirty="0"/>
              <a:t>Tool Support</a:t>
            </a:r>
          </a:p>
          <a:p>
            <a:pPr lvl="1"/>
            <a:r>
              <a:rPr lang="en-US" dirty="0"/>
              <a:t>X-Platform Command Line Interface (CLI)</a:t>
            </a:r>
          </a:p>
          <a:p>
            <a:pPr lvl="1"/>
            <a:r>
              <a:rPr lang="en-US" dirty="0"/>
              <a:t>Azure PowerShell Cmdlets</a:t>
            </a:r>
          </a:p>
          <a:p>
            <a:pPr lvl="1"/>
            <a:r>
              <a:rPr lang="en-US" dirty="0"/>
              <a:t>Visual Studio (Server Explorer)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39080" y="274638"/>
            <a:ext cx="10591800" cy="1143000"/>
          </a:xfrm>
        </p:spPr>
        <p:txBody>
          <a:bodyPr/>
          <a:lstStyle/>
          <a:p>
            <a:r>
              <a:rPr lang="en-US" dirty="0"/>
              <a:t>Live Streaming Diagnostic Log Files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0" y="655638"/>
            <a:ext cx="381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30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143000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rgbClr val="1874CD"/>
                </a:solidFill>
              </a:rPr>
              <a:t>X-Platform CLI Tools</a:t>
            </a:r>
          </a:p>
          <a:p>
            <a:r>
              <a:rPr lang="en-US" dirty="0"/>
              <a:t>Enable Log-Streaming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Enable Log-Streaming with a Filter</a:t>
            </a:r>
          </a:p>
        </p:txBody>
      </p:sp>
      <p:pic>
        <p:nvPicPr>
          <p:cNvPr id="5" name="Picture 2" descr="C:\Users\Rick\AppData\Local\Temp\SNAGHTMLc0fa32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271943"/>
            <a:ext cx="7953698" cy="1036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4038600"/>
            <a:ext cx="6341104" cy="226308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39080" y="274638"/>
            <a:ext cx="10591800" cy="1143000"/>
          </a:xfrm>
        </p:spPr>
        <p:txBody>
          <a:bodyPr/>
          <a:lstStyle/>
          <a:p>
            <a:r>
              <a:rPr lang="en-US" dirty="0"/>
              <a:t>Live Streaming Diagnostic Log Files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0" y="655638"/>
            <a:ext cx="381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54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143000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rgbClr val="1874CD"/>
                </a:solidFill>
              </a:rPr>
              <a:t>Enable Log-Streaming</a:t>
            </a:r>
          </a:p>
          <a:p>
            <a:r>
              <a:rPr lang="en-US" dirty="0"/>
              <a:t>Azure PowerShell Cmdlets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Enable Log-Streaming with a Filter</a:t>
            </a:r>
          </a:p>
        </p:txBody>
      </p:sp>
      <p:pic>
        <p:nvPicPr>
          <p:cNvPr id="8" name="Picture 2" descr="C:\Users\Rick\AppData\Local\Temp\SNAGHTMLc151ca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285999"/>
            <a:ext cx="7692309" cy="115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Rick\AppData\Local\Temp\SNAGHTMLc18353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038600"/>
            <a:ext cx="9241974" cy="2249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39080" y="274638"/>
            <a:ext cx="10591800" cy="1143000"/>
          </a:xfrm>
        </p:spPr>
        <p:txBody>
          <a:bodyPr/>
          <a:lstStyle/>
          <a:p>
            <a:r>
              <a:rPr lang="en-US" dirty="0"/>
              <a:t>Live Streaming Diagnostic Log Files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0" y="655638"/>
            <a:ext cx="381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53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143000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Enable Log-Streaming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549" y="2515088"/>
            <a:ext cx="4132651" cy="32862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732" y="2667000"/>
            <a:ext cx="6522617" cy="1661773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39080" y="274638"/>
            <a:ext cx="10591800" cy="1143000"/>
          </a:xfrm>
        </p:spPr>
        <p:txBody>
          <a:bodyPr/>
          <a:lstStyle/>
          <a:p>
            <a:r>
              <a:rPr lang="en-US" dirty="0"/>
              <a:t>Live Streaming Visual Studio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0" y="655638"/>
            <a:ext cx="381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61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74638"/>
            <a:ext cx="10820400" cy="1143000"/>
          </a:xfrm>
        </p:spPr>
        <p:txBody>
          <a:bodyPr/>
          <a:lstStyle/>
          <a:p>
            <a:r>
              <a:rPr lang="en-US" dirty="0"/>
              <a:t>Process Explorer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3505200" cy="4418019"/>
          </a:xfrm>
        </p:spPr>
        <p:txBody>
          <a:bodyPr/>
          <a:lstStyle/>
          <a:p>
            <a:r>
              <a:rPr lang="en-US" dirty="0"/>
              <a:t>Performance of web app</a:t>
            </a:r>
          </a:p>
          <a:p>
            <a:r>
              <a:rPr lang="en-US" dirty="0"/>
              <a:t>Drill into details</a:t>
            </a:r>
          </a:p>
          <a:p>
            <a:pPr lvl="1"/>
            <a:r>
              <a:rPr lang="en-US" dirty="0"/>
              <a:t>Handles</a:t>
            </a:r>
          </a:p>
          <a:p>
            <a:pPr lvl="1"/>
            <a:r>
              <a:rPr lang="en-US" dirty="0"/>
              <a:t>Thread</a:t>
            </a:r>
          </a:p>
          <a:p>
            <a:pPr lvl="1"/>
            <a:r>
              <a:rPr lang="en-US" dirty="0"/>
              <a:t>Modules</a:t>
            </a:r>
          </a:p>
          <a:p>
            <a:pPr lvl="1"/>
            <a:r>
              <a:rPr lang="en-US" dirty="0"/>
              <a:t>Memory</a:t>
            </a:r>
          </a:p>
        </p:txBody>
      </p:sp>
      <p:pic>
        <p:nvPicPr>
          <p:cNvPr id="1026" name="Picture 2" descr="C:\Users\benko-S4\AppData\Local\Temp\SNAGHTML7cc50b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676400"/>
            <a:ext cx="7419975" cy="331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6386" y="646431"/>
            <a:ext cx="399414" cy="39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2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954" y="274638"/>
            <a:ext cx="10668000" cy="1143000"/>
          </a:xfrm>
        </p:spPr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3886200" cy="4418019"/>
          </a:xfrm>
        </p:spPr>
        <p:txBody>
          <a:bodyPr/>
          <a:lstStyle/>
          <a:p>
            <a:r>
              <a:rPr lang="en-US" dirty="0"/>
              <a:t>Performance Counters</a:t>
            </a:r>
          </a:p>
          <a:p>
            <a:r>
              <a:rPr lang="en-US" dirty="0"/>
              <a:t>Per App, App Service</a:t>
            </a:r>
          </a:p>
          <a:p>
            <a:r>
              <a:rPr lang="en-US" dirty="0"/>
              <a:t>Live traffic</a:t>
            </a:r>
          </a:p>
          <a:p>
            <a:r>
              <a:rPr lang="en-US" dirty="0"/>
              <a:t>Application Events</a:t>
            </a:r>
          </a:p>
        </p:txBody>
      </p:sp>
      <p:pic>
        <p:nvPicPr>
          <p:cNvPr id="2050" name="Picture 2" descr="C:\Users\benko-S4\AppData\Local\Temp\SNAGHTML7d02df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447800"/>
            <a:ext cx="7237236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0" y="667545"/>
            <a:ext cx="368707" cy="35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4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4400" dirty="0"/>
              <a:t>Alerts</a:t>
            </a:r>
          </a:p>
          <a:p>
            <a:r>
              <a:rPr lang="en-US" sz="4400" dirty="0"/>
              <a:t>Diagnostic Logs</a:t>
            </a:r>
          </a:p>
          <a:p>
            <a:r>
              <a:rPr lang="en-US" sz="4400" dirty="0"/>
              <a:t>Streaming Logs</a:t>
            </a:r>
          </a:p>
          <a:p>
            <a:r>
              <a:rPr lang="en-US" sz="4400" dirty="0"/>
              <a:t>Process Explorer</a:t>
            </a:r>
          </a:p>
          <a:p>
            <a:r>
              <a:rPr lang="en-US" sz="4400" dirty="0"/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4194024007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2F - Application Insights</a:t>
            </a:r>
          </a:p>
        </p:txBody>
      </p:sp>
    </p:spTree>
    <p:extLst>
      <p:ext uri="{BB962C8B-B14F-4D97-AF65-F5344CB8AC3E}">
        <p14:creationId xmlns:p14="http://schemas.microsoft.com/office/powerpoint/2010/main" val="10631477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Insights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1986456" y="1295400"/>
            <a:ext cx="3042744" cy="48768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spcBef>
                <a:spcPts val="280"/>
              </a:spcBef>
              <a:buNone/>
            </a:pPr>
            <a:r>
              <a:rPr lang="en-US" sz="2000" b="1" dirty="0"/>
              <a:t>General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Overview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Activity Log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Access Control (IAM)</a:t>
            </a:r>
          </a:p>
          <a:p>
            <a:pPr marL="0" indent="0">
              <a:spcBef>
                <a:spcPts val="280"/>
              </a:spcBef>
              <a:buNone/>
            </a:pPr>
            <a:r>
              <a:rPr lang="en-US" sz="2000" b="1" dirty="0"/>
              <a:t>Investigate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Application Map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Smart Detection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Live Metrics Stream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Availability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Failures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Performance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Servers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Browser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Usage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half" idx="2"/>
          </p:nvPr>
        </p:nvSpPr>
        <p:spPr>
          <a:xfrm>
            <a:off x="5410200" y="1295401"/>
            <a:ext cx="3281855" cy="48768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spcBef>
                <a:spcPts val="280"/>
              </a:spcBef>
              <a:buNone/>
            </a:pPr>
            <a:r>
              <a:rPr lang="en-US" sz="2000" b="1" dirty="0"/>
              <a:t>Configure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Sign-ins - Audit Logs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Properties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Alerts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Quota + Pricing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Features + Pricing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Continuous export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Performance Testing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API Access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Work Items</a:t>
            </a:r>
          </a:p>
          <a:p>
            <a:pPr marL="0" indent="0">
              <a:spcBef>
                <a:spcPts val="280"/>
              </a:spcBef>
              <a:buNone/>
            </a:pPr>
            <a:r>
              <a:rPr lang="en-US" sz="2000" b="1" dirty="0"/>
              <a:t>Security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Locks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Automation Script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New support request</a:t>
            </a:r>
          </a:p>
          <a:p>
            <a:pPr>
              <a:spcBef>
                <a:spcPts val="280"/>
              </a:spcBef>
              <a:buFontTx/>
              <a:buChar char="-"/>
            </a:pPr>
            <a:endParaRPr lang="en-US" sz="2000" dirty="0"/>
          </a:p>
          <a:p>
            <a:pPr marL="0" indent="0">
              <a:spcBef>
                <a:spcPts val="28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6342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74638"/>
            <a:ext cx="10591800" cy="1143000"/>
          </a:xfrm>
        </p:spPr>
        <p:txBody>
          <a:bodyPr/>
          <a:lstStyle/>
          <a:p>
            <a:r>
              <a:rPr lang="en-US" dirty="0"/>
              <a:t>Application 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Analytics repository and SDK’s to capture info</a:t>
            </a:r>
          </a:p>
          <a:p>
            <a:r>
              <a:rPr lang="en-US" dirty="0"/>
              <a:t>Deep information analytics to performance characteristics</a:t>
            </a:r>
          </a:p>
          <a:p>
            <a:r>
              <a:rPr lang="en-US" dirty="0"/>
              <a:t>Works with a variety of platforms including .NET, Node.js and J2EE, hosted </a:t>
            </a:r>
            <a:r>
              <a:rPr lang="en-US" dirty="0" err="1"/>
              <a:t>on-premise</a:t>
            </a:r>
            <a:r>
              <a:rPr lang="en-US" dirty="0"/>
              <a:t> or in the cloud</a:t>
            </a:r>
          </a:p>
          <a:p>
            <a:r>
              <a:rPr lang="en-US" dirty="0"/>
              <a:t>Integrates with DevOps processes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0" y="617538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1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1A - Hello Azure</a:t>
            </a:r>
          </a:p>
        </p:txBody>
      </p:sp>
    </p:spTree>
    <p:extLst>
      <p:ext uri="{BB962C8B-B14F-4D97-AF65-F5344CB8AC3E}">
        <p14:creationId xmlns:p14="http://schemas.microsoft.com/office/powerpoint/2010/main" val="3016567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74638"/>
            <a:ext cx="10591800" cy="1143000"/>
          </a:xfrm>
        </p:spPr>
        <p:txBody>
          <a:bodyPr/>
          <a:lstStyle/>
          <a:p>
            <a:r>
              <a:rPr lang="en-US" dirty="0"/>
              <a:t>Application Insights and App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integration as App Service extension</a:t>
            </a:r>
          </a:p>
          <a:p>
            <a:r>
              <a:rPr lang="en-US" dirty="0"/>
              <a:t>Add/configure in Visual Studio</a:t>
            </a:r>
          </a:p>
          <a:p>
            <a:r>
              <a:rPr lang="en-US" dirty="0"/>
              <a:t>Enable per page detail with script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0" y="617538"/>
            <a:ext cx="457200" cy="457200"/>
          </a:xfrm>
          <a:prstGeom prst="rect">
            <a:avLst/>
          </a:prstGeom>
        </p:spPr>
      </p:pic>
      <p:pic>
        <p:nvPicPr>
          <p:cNvPr id="3074" name="Picture 2" descr="C:\Users\benko-S4\AppData\Local\Temp\SNAGHTML83b6bb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352800"/>
            <a:ext cx="5862637" cy="256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benko-S4\AppData\Local\Temp\SNAGHTML83e99f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3745766"/>
            <a:ext cx="5486402" cy="177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48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74638"/>
            <a:ext cx="10591800" cy="1143000"/>
          </a:xfrm>
        </p:spPr>
        <p:txBody>
          <a:bodyPr/>
          <a:lstStyle/>
          <a:p>
            <a:r>
              <a:rPr lang="en-US" dirty="0"/>
              <a:t>Application Insights - Investigate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447800"/>
            <a:ext cx="10134600" cy="4418019"/>
          </a:xfrm>
        </p:spPr>
        <p:txBody>
          <a:bodyPr/>
          <a:lstStyle/>
          <a:p>
            <a:pPr marL="0" indent="0">
              <a:buNone/>
              <a:tabLst>
                <a:tab pos="4116388" algn="l"/>
              </a:tabLst>
            </a:pPr>
            <a:r>
              <a:rPr lang="en-US" dirty="0"/>
              <a:t>Usage	Sessions, Users &amp; Page Views</a:t>
            </a:r>
          </a:p>
          <a:p>
            <a:pPr marL="0" indent="0">
              <a:buNone/>
              <a:tabLst>
                <a:tab pos="4116388" algn="l"/>
              </a:tabLst>
            </a:pPr>
            <a:r>
              <a:rPr lang="en-US" dirty="0"/>
              <a:t>Application Map	Dependencies and connections</a:t>
            </a:r>
          </a:p>
          <a:p>
            <a:pPr marL="0" indent="0">
              <a:buNone/>
              <a:tabLst>
                <a:tab pos="4116388" algn="l"/>
              </a:tabLst>
            </a:pPr>
            <a:r>
              <a:rPr lang="en-US" dirty="0"/>
              <a:t>Smart Detection	Warning of potential problems</a:t>
            </a:r>
          </a:p>
          <a:p>
            <a:pPr marL="0" indent="0">
              <a:buNone/>
              <a:tabLst>
                <a:tab pos="4116388" algn="l"/>
              </a:tabLst>
            </a:pPr>
            <a:r>
              <a:rPr lang="en-US" dirty="0"/>
              <a:t>Live Metrics Stream	Charts updated live	</a:t>
            </a:r>
          </a:p>
          <a:p>
            <a:pPr marL="0" indent="0">
              <a:buNone/>
              <a:tabLst>
                <a:tab pos="4116388" algn="l"/>
              </a:tabLst>
            </a:pPr>
            <a:r>
              <a:rPr lang="en-US" dirty="0"/>
              <a:t>Availability	Response time &amp; web tests</a:t>
            </a:r>
          </a:p>
          <a:p>
            <a:pPr marL="0" indent="0">
              <a:buNone/>
              <a:tabLst>
                <a:tab pos="4116388" algn="l"/>
              </a:tabLst>
            </a:pPr>
            <a:r>
              <a:rPr lang="en-US" dirty="0"/>
              <a:t>Failures	Insight to exceptions</a:t>
            </a:r>
          </a:p>
          <a:p>
            <a:pPr marL="0" indent="0">
              <a:buNone/>
              <a:tabLst>
                <a:tab pos="4116388" algn="l"/>
              </a:tabLst>
            </a:pPr>
            <a:r>
              <a:rPr lang="en-US" dirty="0"/>
              <a:t>Performance	Server response times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0" y="617538"/>
            <a:ext cx="457200" cy="45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7" y="1603601"/>
            <a:ext cx="381003" cy="3265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7" y="2086809"/>
            <a:ext cx="369040" cy="4174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70" y="2673887"/>
            <a:ext cx="377298" cy="4381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60" y="3304381"/>
            <a:ext cx="364580" cy="3524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93" y="3873401"/>
            <a:ext cx="347665" cy="3476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38" y="4445314"/>
            <a:ext cx="438466" cy="3714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23" y="5106909"/>
            <a:ext cx="433391" cy="31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Application Insights</a:t>
            </a:r>
          </a:p>
        </p:txBody>
      </p:sp>
    </p:spTree>
    <p:extLst>
      <p:ext uri="{BB962C8B-B14F-4D97-AF65-F5344CB8AC3E}">
        <p14:creationId xmlns:p14="http://schemas.microsoft.com/office/powerpoint/2010/main" val="671684918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2G - Debugging</a:t>
            </a:r>
          </a:p>
        </p:txBody>
      </p:sp>
    </p:spTree>
    <p:extLst>
      <p:ext uri="{BB962C8B-B14F-4D97-AF65-F5344CB8AC3E}">
        <p14:creationId xmlns:p14="http://schemas.microsoft.com/office/powerpoint/2010/main" val="2874707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Things Go Wrong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visibility to the hosting service</a:t>
            </a:r>
          </a:p>
          <a:p>
            <a:pPr lvl="1"/>
            <a:r>
              <a:rPr lang="en-US" dirty="0"/>
              <a:t>Azure portal</a:t>
            </a:r>
          </a:p>
          <a:p>
            <a:pPr lvl="1"/>
            <a:r>
              <a:rPr lang="en-US" dirty="0"/>
              <a:t>Streaming logs</a:t>
            </a:r>
          </a:p>
          <a:p>
            <a:r>
              <a:rPr lang="en-US" dirty="0"/>
              <a:t>Investigate with Kudu</a:t>
            </a:r>
          </a:p>
          <a:p>
            <a:pPr lvl="1"/>
            <a:r>
              <a:rPr lang="en-US" dirty="0"/>
              <a:t>View code</a:t>
            </a:r>
          </a:p>
          <a:p>
            <a:pPr lvl="1"/>
            <a:r>
              <a:rPr lang="en-US" dirty="0"/>
              <a:t>Process info</a:t>
            </a:r>
          </a:p>
          <a:p>
            <a:r>
              <a:rPr lang="en-US" dirty="0"/>
              <a:t>Remote debugging</a:t>
            </a:r>
          </a:p>
          <a:p>
            <a:pPr lvl="1"/>
            <a:r>
              <a:rPr lang="en-US" dirty="0"/>
              <a:t>Visual Studio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493" y="2286000"/>
            <a:ext cx="6241968" cy="3314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241" y="2262808"/>
            <a:ext cx="6652724" cy="333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9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74638"/>
            <a:ext cx="10287000" cy="1143000"/>
          </a:xfrm>
        </p:spPr>
        <p:txBody>
          <a:bodyPr/>
          <a:lstStyle/>
          <a:p>
            <a:r>
              <a:rPr lang="en-US" dirty="0"/>
              <a:t>Kudu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Engine Behind the Features in Azure App Services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http://myapp.</a:t>
            </a:r>
            <a:r>
              <a:rPr lang="en-US" b="1" u="sng" dirty="0">
                <a:solidFill>
                  <a:schemeClr val="accent1"/>
                </a:solidFill>
              </a:rPr>
              <a:t>scm</a:t>
            </a:r>
            <a:r>
              <a:rPr lang="en-US" dirty="0">
                <a:solidFill>
                  <a:schemeClr val="accent1"/>
                </a:solidFill>
              </a:rPr>
              <a:t>.azurewebsites.net</a:t>
            </a:r>
          </a:p>
          <a:p>
            <a:r>
              <a:rPr lang="en-US" dirty="0"/>
              <a:t>Enables Deployment from Source Control</a:t>
            </a:r>
          </a:p>
          <a:p>
            <a:r>
              <a:rPr lang="en-US" dirty="0"/>
              <a:t>Service settings, files and more!</a:t>
            </a:r>
          </a:p>
          <a:p>
            <a:r>
              <a:rPr lang="en-US" dirty="0"/>
              <a:t>Web Hooks</a:t>
            </a:r>
          </a:p>
          <a:p>
            <a:r>
              <a:rPr lang="en-US" dirty="0"/>
              <a:t>Azure Site Extensions</a:t>
            </a:r>
          </a:p>
          <a:p>
            <a:r>
              <a:rPr lang="en-US" dirty="0" err="1"/>
              <a:t>WebJobs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3" y="533400"/>
            <a:ext cx="633984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6783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30700" y="274638"/>
            <a:ext cx="10051700" cy="1143000"/>
          </a:xfrm>
        </p:spPr>
        <p:txBody>
          <a:bodyPr/>
          <a:lstStyle/>
          <a:p>
            <a:r>
              <a:rPr lang="en-US" dirty="0"/>
              <a:t>Debugging App Services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447800"/>
            <a:ext cx="5105400" cy="4418019"/>
          </a:xfrm>
        </p:spPr>
        <p:txBody>
          <a:bodyPr/>
          <a:lstStyle/>
          <a:p>
            <a:r>
              <a:rPr lang="en-US" sz="2800" dirty="0"/>
              <a:t>Visual Studio</a:t>
            </a:r>
          </a:p>
          <a:p>
            <a:pPr lvl="1"/>
            <a:r>
              <a:rPr lang="en-US" sz="2400" dirty="0"/>
              <a:t>Server Explorer</a:t>
            </a:r>
          </a:p>
          <a:p>
            <a:pPr lvl="1"/>
            <a:r>
              <a:rPr lang="en-US" sz="2400" dirty="0"/>
              <a:t>Cloud Explorer</a:t>
            </a:r>
          </a:p>
          <a:p>
            <a:r>
              <a:rPr lang="en-US" sz="2800" dirty="0"/>
              <a:t>Attach Debugger</a:t>
            </a:r>
          </a:p>
          <a:p>
            <a:pPr lvl="1"/>
            <a:r>
              <a:rPr lang="en-US" sz="2400" dirty="0"/>
              <a:t>Full fidelity debug experience</a:t>
            </a:r>
          </a:p>
          <a:p>
            <a:pPr lvl="1"/>
            <a:r>
              <a:rPr lang="en-US" sz="2400" dirty="0"/>
              <a:t>Step thru code</a:t>
            </a:r>
          </a:p>
          <a:p>
            <a:r>
              <a:rPr lang="en-US" sz="2800" dirty="0"/>
              <a:t>Requirements</a:t>
            </a:r>
          </a:p>
          <a:p>
            <a:pPr lvl="1"/>
            <a:r>
              <a:rPr lang="en-US" sz="2400" dirty="0"/>
              <a:t>Debug build deployment</a:t>
            </a:r>
          </a:p>
          <a:p>
            <a:pPr lvl="1"/>
            <a:r>
              <a:rPr lang="en-US" sz="2400" dirty="0"/>
              <a:t>Authorization of your user to site</a:t>
            </a:r>
          </a:p>
          <a:p>
            <a:pPr lvl="1"/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752600"/>
            <a:ext cx="5219699" cy="3479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0" y="1219200"/>
            <a:ext cx="1691202" cy="2971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71" y="457200"/>
            <a:ext cx="880717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766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Kudu</a:t>
            </a:r>
          </a:p>
          <a:p>
            <a:r>
              <a:rPr lang="en-US" dirty="0"/>
              <a:t>VS Debug</a:t>
            </a:r>
          </a:p>
        </p:txBody>
      </p:sp>
    </p:spTree>
    <p:extLst>
      <p:ext uri="{BB962C8B-B14F-4D97-AF65-F5344CB8AC3E}">
        <p14:creationId xmlns:p14="http://schemas.microsoft.com/office/powerpoint/2010/main" val="20633856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3A DevOps </a:t>
            </a:r>
            <a:r>
              <a:rPr lang="en-US" dirty="0"/>
              <a:t>101</a:t>
            </a:r>
          </a:p>
        </p:txBody>
      </p:sp>
    </p:spTree>
    <p:extLst>
      <p:ext uri="{BB962C8B-B14F-4D97-AF65-F5344CB8AC3E}">
        <p14:creationId xmlns:p14="http://schemas.microsoft.com/office/powerpoint/2010/main" val="178475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269239" y="2926246"/>
            <a:ext cx="11653522" cy="894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5pPr>
            <a:lvl6pPr marL="342892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6pPr>
            <a:lvl7pPr marL="685783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7pPr>
            <a:lvl8pPr marL="1028675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8pPr>
            <a:lvl9pPr marL="1371566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9pPr>
          </a:lstStyle>
          <a:p>
            <a:r>
              <a:rPr lang="en-US" sz="7058">
                <a:solidFill>
                  <a:srgbClr val="1874CD"/>
                </a:solidFill>
              </a:rPr>
              <a:t>DevOps?</a:t>
            </a:r>
            <a:endParaRPr lang="en-US" sz="7058" dirty="0">
              <a:solidFill>
                <a:srgbClr val="1874C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3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urse Slide Templates">
  <a:themeElements>
    <a:clrScheme name="LNO">
      <a:dk1>
        <a:srgbClr val="141414"/>
      </a:dk1>
      <a:lt1>
        <a:sysClr val="window" lastClr="FFFFFF"/>
      </a:lt1>
      <a:dk2>
        <a:srgbClr val="34465E"/>
      </a:dk2>
      <a:lt2>
        <a:srgbClr val="E0E0E0"/>
      </a:lt2>
      <a:accent1>
        <a:srgbClr val="1874CD"/>
      </a:accent1>
      <a:accent2>
        <a:srgbClr val="5EB4E7"/>
      </a:accent2>
      <a:accent3>
        <a:srgbClr val="34465E"/>
      </a:accent3>
      <a:accent4>
        <a:srgbClr val="EC6400"/>
      </a:accent4>
      <a:accent5>
        <a:srgbClr val="E93A0D"/>
      </a:accent5>
      <a:accent6>
        <a:srgbClr val="A0A0A0"/>
      </a:accent6>
      <a:hlink>
        <a:srgbClr val="1874CD"/>
      </a:hlink>
      <a:folHlink>
        <a:srgbClr val="EC64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6 LNO Course Template Blue" id="{0A1B19CA-A0E0-4C44-BEF2-74330192781D}" vid="{5A3655FC-96F7-48FB-A4EC-AEB765B2C7BD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 LNO Course Template Blue</Template>
  <TotalTime>0</TotalTime>
  <Words>3501</Words>
  <Application>Microsoft Office PowerPoint</Application>
  <PresentationFormat>Widescreen</PresentationFormat>
  <Paragraphs>985</Paragraphs>
  <Slides>130</Slides>
  <Notes>68</Notes>
  <HiddenSlides>13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130</vt:i4>
      </vt:variant>
    </vt:vector>
  </HeadingPairs>
  <TitlesOfParts>
    <vt:vector size="143" baseType="lpstr">
      <vt:lpstr>MS PGothic</vt:lpstr>
      <vt:lpstr>Arial</vt:lpstr>
      <vt:lpstr>Arial Bold</vt:lpstr>
      <vt:lpstr>Calibri</vt:lpstr>
      <vt:lpstr>Post Human</vt:lpstr>
      <vt:lpstr>Segoe Light</vt:lpstr>
      <vt:lpstr>Segoe UI</vt:lpstr>
      <vt:lpstr>Segoe UI Light</vt:lpstr>
      <vt:lpstr>Segoe UI Semibold</vt:lpstr>
      <vt:lpstr>Segoe UI Semilight</vt:lpstr>
      <vt:lpstr>Tahoma</vt:lpstr>
      <vt:lpstr>Course Slide Templates</vt:lpstr>
      <vt:lpstr>Custom Design</vt:lpstr>
      <vt:lpstr>LNO Azure Refresh 2016</vt:lpstr>
      <vt:lpstr>1 - Azure Management Concepts</vt:lpstr>
      <vt:lpstr>2 - Application Services 101</vt:lpstr>
      <vt:lpstr>2 - App Services Deeper Dive – Websites</vt:lpstr>
      <vt:lpstr>3 - DevOps 101 with Azure and Team Svcs</vt:lpstr>
      <vt:lpstr>4 – Mobile, API, Logic &amp; Fn Apps Deeper Dive</vt:lpstr>
      <vt:lpstr>Demos</vt:lpstr>
      <vt:lpstr>Learning Objectives</vt:lpstr>
      <vt:lpstr>1A - Hello Azure</vt:lpstr>
      <vt:lpstr>Software Challenges Today</vt:lpstr>
      <vt:lpstr>What is Azure?</vt:lpstr>
      <vt:lpstr>Azure – Microsoft’s Public Cloud Offering</vt:lpstr>
      <vt:lpstr>Typical Uses of Cloud Computing</vt:lpstr>
      <vt:lpstr>Benefits of Cloud Computing</vt:lpstr>
      <vt:lpstr>Types of Cloud Services</vt:lpstr>
      <vt:lpstr>Types of Cloud Deployments</vt:lpstr>
      <vt:lpstr>Azure 2017 – Data Centers</vt:lpstr>
      <vt:lpstr>PowerPoint Presentation</vt:lpstr>
      <vt:lpstr>2014 – 300 new features 2015 – 500 new features 2016 – ### new features!</vt:lpstr>
      <vt:lpstr>Where to Get Started</vt:lpstr>
      <vt:lpstr>1B - Subscriptions</vt:lpstr>
      <vt:lpstr>Azure Subscriptions</vt:lpstr>
      <vt:lpstr>Azure Subscriptions</vt:lpstr>
      <vt:lpstr>Security and Administration</vt:lpstr>
      <vt:lpstr>Azure Active Directory</vt:lpstr>
      <vt:lpstr>Subscription Options</vt:lpstr>
      <vt:lpstr>PowerPoint Presentation</vt:lpstr>
      <vt:lpstr>1C - Portals</vt:lpstr>
      <vt:lpstr>Get Started – Management Portals</vt:lpstr>
      <vt:lpstr>Modern Azure Portal</vt:lpstr>
      <vt:lpstr>Understanding Azure Resources</vt:lpstr>
      <vt:lpstr>Azure Resource Manager</vt:lpstr>
      <vt:lpstr>PowerPoint Presentation</vt:lpstr>
      <vt:lpstr>2A - App Services101</vt:lpstr>
      <vt:lpstr>What are App Services?</vt:lpstr>
      <vt:lpstr>What is an Azure App Service?</vt:lpstr>
      <vt:lpstr>PowerPoint Presentation</vt:lpstr>
      <vt:lpstr>Web Apps That Scale</vt:lpstr>
      <vt:lpstr>Engaging Mobile Apps</vt:lpstr>
      <vt:lpstr>API Apps That Connect</vt:lpstr>
      <vt:lpstr>Workflow Logic Apps for Integration</vt:lpstr>
      <vt:lpstr>Understanding Azure Resources</vt:lpstr>
      <vt:lpstr>How to Provision a Web App</vt:lpstr>
      <vt:lpstr>Creating a Web App – Visual Studio</vt:lpstr>
      <vt:lpstr>Creating a Web App</vt:lpstr>
      <vt:lpstr>Creating a Web App – Classic Portal</vt:lpstr>
      <vt:lpstr>Web App Portal – Tools &amp; Configuration</vt:lpstr>
      <vt:lpstr>PowerPoint Presentation</vt:lpstr>
      <vt:lpstr>2B - Settings</vt:lpstr>
      <vt:lpstr>Azure Web App Settings</vt:lpstr>
      <vt:lpstr>Framework and Platform Settings</vt:lpstr>
      <vt:lpstr>Web Sockets and Always On</vt:lpstr>
      <vt:lpstr>App Settings and Connection Strings</vt:lpstr>
      <vt:lpstr>App Settings and Connection Strings</vt:lpstr>
      <vt:lpstr>App Settings and Connection Strings</vt:lpstr>
      <vt:lpstr>PowerPoint Presentation</vt:lpstr>
      <vt:lpstr>2C - Hosting Plans  &amp; Scale</vt:lpstr>
      <vt:lpstr>App Hosting Plans</vt:lpstr>
      <vt:lpstr>App Service Plans</vt:lpstr>
      <vt:lpstr>Service Plan Categories</vt:lpstr>
      <vt:lpstr>Website Architecture</vt:lpstr>
      <vt:lpstr>Scale</vt:lpstr>
      <vt:lpstr>PowerPoint Presentation</vt:lpstr>
      <vt:lpstr>2D - Deployments</vt:lpstr>
      <vt:lpstr>Publishing Websites</vt:lpstr>
      <vt:lpstr>Publishing Files to Azure Web Apps</vt:lpstr>
      <vt:lpstr>Web App Deployment Credentials</vt:lpstr>
      <vt:lpstr>Using Deployment Credentials</vt:lpstr>
      <vt:lpstr>Staged Publishing</vt:lpstr>
      <vt:lpstr>Automating Website Deployments</vt:lpstr>
      <vt:lpstr>Deployment Slots</vt:lpstr>
      <vt:lpstr>Publishing from Source Control</vt:lpstr>
      <vt:lpstr>PowerPoint Presentation</vt:lpstr>
      <vt:lpstr>2E - Monitoring</vt:lpstr>
      <vt:lpstr>Monitoring App Services</vt:lpstr>
      <vt:lpstr>Alerts</vt:lpstr>
      <vt:lpstr>Site Diagnostic Log Files</vt:lpstr>
      <vt:lpstr>Site Diagnostic Log Files</vt:lpstr>
      <vt:lpstr>Application Diagnostic Log Files</vt:lpstr>
      <vt:lpstr>Live Streaming Diagnostic Log Files</vt:lpstr>
      <vt:lpstr>Live Streaming Diagnostic Log Files</vt:lpstr>
      <vt:lpstr>Live Streaming Diagnostic Log Files</vt:lpstr>
      <vt:lpstr>Live Streaming Visual Studio</vt:lpstr>
      <vt:lpstr>Process Explorer</vt:lpstr>
      <vt:lpstr>Metrics</vt:lpstr>
      <vt:lpstr>PowerPoint Presentation</vt:lpstr>
      <vt:lpstr>2F - Application Insights</vt:lpstr>
      <vt:lpstr>Application Insights</vt:lpstr>
      <vt:lpstr>Application Insights</vt:lpstr>
      <vt:lpstr>Application Insights and App Services</vt:lpstr>
      <vt:lpstr>Application Insights - Investigate</vt:lpstr>
      <vt:lpstr>PowerPoint Presentation</vt:lpstr>
      <vt:lpstr>2G - Debugging</vt:lpstr>
      <vt:lpstr>When Things Go Wrong</vt:lpstr>
      <vt:lpstr>Kudu</vt:lpstr>
      <vt:lpstr>Debugging App Services</vt:lpstr>
      <vt:lpstr>PowerPoint Presentation</vt:lpstr>
      <vt:lpstr>3A DevOps 101</vt:lpstr>
      <vt:lpstr>PowerPoint Presentation</vt:lpstr>
      <vt:lpstr>PowerPoint Presentation</vt:lpstr>
      <vt:lpstr>DevOps = Dev + Ops?</vt:lpstr>
      <vt:lpstr>PowerPoint Presentation</vt:lpstr>
      <vt:lpstr>PowerPoint Presentation</vt:lpstr>
      <vt:lpstr>Visual Studio Team Services</vt:lpstr>
      <vt:lpstr>Getting Started with Team Services</vt:lpstr>
      <vt:lpstr>3B – Work Backlog</vt:lpstr>
      <vt:lpstr>Project Backlog</vt:lpstr>
      <vt:lpstr>Enable Agile</vt:lpstr>
      <vt:lpstr>Agile Commandments</vt:lpstr>
      <vt:lpstr>Byron’s Amendments</vt:lpstr>
      <vt:lpstr>Dev Ops Basics</vt:lpstr>
      <vt:lpstr>3C - Code</vt:lpstr>
      <vt:lpstr>Visual Studio Team Services</vt:lpstr>
      <vt:lpstr>Code Management</vt:lpstr>
      <vt:lpstr>3D - Build</vt:lpstr>
      <vt:lpstr>Define Automated Build</vt:lpstr>
      <vt:lpstr>3E - Release</vt:lpstr>
      <vt:lpstr>Release Management</vt:lpstr>
      <vt:lpstr>3F - Test</vt:lpstr>
      <vt:lpstr>Test Automation</vt:lpstr>
      <vt:lpstr>Conclusion</vt:lpstr>
      <vt:lpstr>3A – Mobile Apps</vt:lpstr>
      <vt:lpstr>Engaging Mobile Apps</vt:lpstr>
      <vt:lpstr>Mobile Apps NuGet enables</vt:lpstr>
      <vt:lpstr>3B – API Apps</vt:lpstr>
      <vt:lpstr>API Apps That Connect</vt:lpstr>
      <vt:lpstr>3C – Logic Apps</vt:lpstr>
      <vt:lpstr>Workflow Logic Apps for Integration</vt:lpstr>
      <vt:lpstr>3D – WebJobs &amp; Fns</vt:lpstr>
      <vt:lpstr>WebJobs and Functions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2017-02-06T16:37:13Z</dcterms:created>
  <dcterms:modified xsi:type="dcterms:W3CDTF">2017-03-10T20:07:25Z</dcterms:modified>
</cp:coreProperties>
</file>